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0" r:id="rId5"/>
    <p:sldId id="270" r:id="rId6"/>
    <p:sldId id="262" r:id="rId7"/>
    <p:sldId id="271" r:id="rId8"/>
    <p:sldId id="272" r:id="rId9"/>
    <p:sldId id="280" r:id="rId10"/>
    <p:sldId id="264" r:id="rId11"/>
    <p:sldId id="257" r:id="rId12"/>
    <p:sldId id="265" r:id="rId13"/>
    <p:sldId id="266" r:id="rId14"/>
    <p:sldId id="268" r:id="rId15"/>
    <p:sldId id="277" r:id="rId16"/>
    <p:sldId id="263" r:id="rId17"/>
    <p:sldId id="274" r:id="rId18"/>
    <p:sldId id="273" r:id="rId19"/>
    <p:sldId id="276" r:id="rId20"/>
    <p:sldId id="26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sto MT" charset="0"/>
        <a:ea typeface="MS PGothic" charset="-128"/>
        <a:cs typeface="+mn-cs"/>
      </a:defRPr>
    </a:lvl1pPr>
    <a:lvl2pPr marL="457200" algn="l" rtl="0" fontAlgn="base">
      <a:spcBef>
        <a:spcPct val="0"/>
      </a:spcBef>
      <a:spcAft>
        <a:spcPct val="0"/>
      </a:spcAft>
      <a:defRPr kern="1200">
        <a:solidFill>
          <a:schemeClr val="tx1"/>
        </a:solidFill>
        <a:latin typeface="Calisto MT" charset="0"/>
        <a:ea typeface="MS PGothic" charset="-128"/>
        <a:cs typeface="+mn-cs"/>
      </a:defRPr>
    </a:lvl2pPr>
    <a:lvl3pPr marL="914400" algn="l" rtl="0" fontAlgn="base">
      <a:spcBef>
        <a:spcPct val="0"/>
      </a:spcBef>
      <a:spcAft>
        <a:spcPct val="0"/>
      </a:spcAft>
      <a:defRPr kern="1200">
        <a:solidFill>
          <a:schemeClr val="tx1"/>
        </a:solidFill>
        <a:latin typeface="Calisto MT" charset="0"/>
        <a:ea typeface="MS PGothic" charset="-128"/>
        <a:cs typeface="+mn-cs"/>
      </a:defRPr>
    </a:lvl3pPr>
    <a:lvl4pPr marL="1371600" algn="l" rtl="0" fontAlgn="base">
      <a:spcBef>
        <a:spcPct val="0"/>
      </a:spcBef>
      <a:spcAft>
        <a:spcPct val="0"/>
      </a:spcAft>
      <a:defRPr kern="1200">
        <a:solidFill>
          <a:schemeClr val="tx1"/>
        </a:solidFill>
        <a:latin typeface="Calisto MT" charset="0"/>
        <a:ea typeface="MS PGothic" charset="-128"/>
        <a:cs typeface="+mn-cs"/>
      </a:defRPr>
    </a:lvl4pPr>
    <a:lvl5pPr marL="1828800" algn="l" rtl="0" fontAlgn="base">
      <a:spcBef>
        <a:spcPct val="0"/>
      </a:spcBef>
      <a:spcAft>
        <a:spcPct val="0"/>
      </a:spcAft>
      <a:defRPr kern="1200">
        <a:solidFill>
          <a:schemeClr val="tx1"/>
        </a:solidFill>
        <a:latin typeface="Calisto MT" charset="0"/>
        <a:ea typeface="MS PGothic" charset="-128"/>
        <a:cs typeface="+mn-cs"/>
      </a:defRPr>
    </a:lvl5pPr>
    <a:lvl6pPr marL="2286000" algn="l" defTabSz="914400" rtl="0" eaLnBrk="1" latinLnBrk="0" hangingPunct="1">
      <a:defRPr kern="1200">
        <a:solidFill>
          <a:schemeClr val="tx1"/>
        </a:solidFill>
        <a:latin typeface="Calisto MT" charset="0"/>
        <a:ea typeface="MS PGothic" charset="-128"/>
        <a:cs typeface="+mn-cs"/>
      </a:defRPr>
    </a:lvl6pPr>
    <a:lvl7pPr marL="2743200" algn="l" defTabSz="914400" rtl="0" eaLnBrk="1" latinLnBrk="0" hangingPunct="1">
      <a:defRPr kern="1200">
        <a:solidFill>
          <a:schemeClr val="tx1"/>
        </a:solidFill>
        <a:latin typeface="Calisto MT" charset="0"/>
        <a:ea typeface="MS PGothic" charset="-128"/>
        <a:cs typeface="+mn-cs"/>
      </a:defRPr>
    </a:lvl7pPr>
    <a:lvl8pPr marL="3200400" algn="l" defTabSz="914400" rtl="0" eaLnBrk="1" latinLnBrk="0" hangingPunct="1">
      <a:defRPr kern="1200">
        <a:solidFill>
          <a:schemeClr val="tx1"/>
        </a:solidFill>
        <a:latin typeface="Calisto MT" charset="0"/>
        <a:ea typeface="MS PGothic" charset="-128"/>
        <a:cs typeface="+mn-cs"/>
      </a:defRPr>
    </a:lvl8pPr>
    <a:lvl9pPr marL="3657600" algn="l" defTabSz="914400" rtl="0" eaLnBrk="1" latinLnBrk="0" hangingPunct="1">
      <a:defRPr kern="1200">
        <a:solidFill>
          <a:schemeClr val="tx1"/>
        </a:solidFill>
        <a:latin typeface="Calisto MT" charset="0"/>
        <a:ea typeface="MS P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96" autoAdjust="0"/>
  </p:normalViewPr>
  <p:slideViewPr>
    <p:cSldViewPr snapToGrid="0" snapToObjects="1">
      <p:cViewPr>
        <p:scale>
          <a:sx n="60" d="100"/>
          <a:sy n="60" d="100"/>
        </p:scale>
        <p:origin x="-1744"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ea typeface="MS PGothic" pitchFamily="34"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MS PGothic" pitchFamily="34" charset="-128"/>
              </a:defRPr>
            </a:lvl1pPr>
          </a:lstStyle>
          <a:p>
            <a:pPr>
              <a:defRPr/>
            </a:pPr>
            <a:fld id="{38C71915-3EE6-2546-803D-EA2962A0523E}" type="datetimeFigureOut">
              <a:rPr lang="en-US"/>
              <a:pPr>
                <a:defRPr/>
              </a:pPr>
              <a:t>7/2/15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98B2227-2A43-4E44-A976-89C53781C0B4}"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Char char="•"/>
            </a:pPr>
            <a:r>
              <a:rPr lang="zh-CHT" altLang="en-US">
                <a:ea typeface="MS PGothic" charset="-128"/>
              </a:rPr>
              <a:t>數碼死海古卷面世，發現死海古卷的傳奇故事</a:t>
            </a:r>
            <a:r>
              <a:rPr lang="en-US" altLang="zh-CHT">
                <a:ea typeface="MS PGothic" charset="-128"/>
              </a:rPr>
              <a:t/>
            </a:r>
            <a:br>
              <a:rPr lang="en-US" altLang="zh-CHT">
                <a:ea typeface="MS PGothic" charset="-128"/>
              </a:rPr>
            </a:br>
            <a:r>
              <a:rPr lang="en-US" altLang="zh-CHT">
                <a:ea typeface="MS PGothic" charset="-128"/>
              </a:rPr>
              <a:t>http://www.marksir.org/2011/09/blog-post_28.html</a:t>
            </a:r>
          </a:p>
          <a:p>
            <a:pPr marL="228600" indent="-228600">
              <a:buFontTx/>
              <a:buChar char="•"/>
            </a:pPr>
            <a:r>
              <a:rPr lang="en-US" altLang="zh-CHT">
                <a:ea typeface="MS PGothic" charset="-128"/>
              </a:rPr>
              <a:t>http://dss.collections.imj.org.il/ch/qumran_com</a:t>
            </a:r>
          </a:p>
          <a:p>
            <a:pPr marL="228600" indent="-228600">
              <a:buFontTx/>
              <a:buChar char="•"/>
            </a:pPr>
            <a:endParaRPr lang="zh-CHT" altLang="en-US">
              <a:ea typeface="MS PGothic" charset="-128"/>
            </a:endParaRPr>
          </a:p>
          <a:p>
            <a:pPr marL="228600" indent="-228600"/>
            <a:endParaRPr lang="en-US" altLang="en-US">
              <a:ea typeface="MS PGothic"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0D6ADEF9-31C4-5147-8B38-E62F49956A90}" type="slidenum">
              <a:rPr lang="en-US" altLang="en-US">
                <a:latin typeface="Calibri" charset="0"/>
              </a:rPr>
              <a:pPr eaLnBrk="1" hangingPunct="1"/>
              <a:t>2</a:t>
            </a:fld>
            <a:endParaRPr lang="en-US" altLang="en-US">
              <a:latin typeface="Calibri" charset="0"/>
            </a:endParaRPr>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http://charingchen.blogspot.hk/2012/05/essenes.html</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E7E2976D-8155-464C-AF1F-46895790818E}" type="slidenum">
              <a:rPr lang="en-US" altLang="en-US">
                <a:latin typeface="Calibri" charset="0"/>
              </a:rPr>
              <a:pPr eaLnBrk="1" hangingPunct="1"/>
              <a:t>13</a:t>
            </a:fld>
            <a:endParaRPr lang="en-US" altLang="en-US">
              <a:latin typeface="Calibri" charset="0"/>
            </a:endParaRPr>
          </a:p>
        </p:txBody>
      </p:sp>
    </p:spTree>
    <p:extLst>
      <p:ext uri="{BB962C8B-B14F-4D97-AF65-F5344CB8AC3E}">
        <p14:creationId xmlns:p14="http://schemas.microsoft.com/office/powerpoint/2010/main" val="102520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http://dss.collections.imj.org.il/ch/community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4A82D6A2-34B7-1F48-B902-09A34D658A6F}" type="slidenum">
              <a:rPr lang="en-US" altLang="en-US">
                <a:latin typeface="Calibri" charset="0"/>
              </a:rPr>
              <a:pPr eaLnBrk="1" hangingPunct="1"/>
              <a:t>14</a:t>
            </a:fld>
            <a:endParaRPr lang="en-US" altLang="en-US">
              <a:latin typeface="Calibri" charset="0"/>
            </a:endParaRPr>
          </a:p>
        </p:txBody>
      </p:sp>
    </p:spTree>
    <p:extLst>
      <p:ext uri="{BB962C8B-B14F-4D97-AF65-F5344CB8AC3E}">
        <p14:creationId xmlns:p14="http://schemas.microsoft.com/office/powerpoint/2010/main" val="135049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http://charingchen.blogspot.hk/2012/05/essenes.html</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171CAF21-01C3-F141-BC08-B18D11C354D0}" type="slidenum">
              <a:rPr lang="en-US" altLang="en-US">
                <a:latin typeface="Calibri" charset="0"/>
              </a:rPr>
              <a:pPr eaLnBrk="1" hangingPunct="1"/>
              <a:t>16</a:t>
            </a:fld>
            <a:endParaRPr lang="en-US" altLang="en-US">
              <a:latin typeface="Calibri" charset="0"/>
            </a:endParaRPr>
          </a:p>
        </p:txBody>
      </p:sp>
    </p:spTree>
    <p:extLst>
      <p:ext uri="{BB962C8B-B14F-4D97-AF65-F5344CB8AC3E}">
        <p14:creationId xmlns:p14="http://schemas.microsoft.com/office/powerpoint/2010/main" val="78336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altLang="en-US" sz="1200" dirty="0" smtClean="0">
                <a:solidFill>
                  <a:srgbClr val="595959"/>
                </a:solidFill>
                <a:ea typeface="MS PGothic" charset="-128"/>
              </a:rPr>
              <a:t>Most important result of Dead Sea Scrolls:</a:t>
            </a:r>
          </a:p>
          <a:p>
            <a:pPr>
              <a:lnSpc>
                <a:spcPct val="80000"/>
              </a:lnSpc>
            </a:pPr>
            <a:r>
              <a:rPr lang="en-US" altLang="en-US" sz="1200" dirty="0" smtClean="0">
                <a:solidFill>
                  <a:srgbClr val="595959"/>
                </a:solidFill>
                <a:ea typeface="MS PGothic" charset="-128"/>
              </a:rPr>
              <a:t>Second Temple Judaism is not monolithic, orthodox, or cut off from other cultures.</a:t>
            </a:r>
          </a:p>
          <a:p>
            <a:pPr>
              <a:lnSpc>
                <a:spcPct val="80000"/>
              </a:lnSpc>
            </a:pPr>
            <a:r>
              <a:rPr lang="en-US" altLang="en-US" sz="1200" dirty="0" smtClean="0">
                <a:solidFill>
                  <a:srgbClr val="595959"/>
                </a:solidFill>
                <a:ea typeface="MS PGothic" charset="-128"/>
              </a:rPr>
              <a:t>prove Second Temple Judaism should not ONLY divided into four sects: Pharisees, Sadducees, </a:t>
            </a:r>
            <a:r>
              <a:rPr lang="en-US" altLang="en-US" sz="1200" dirty="0" err="1" smtClean="0">
                <a:solidFill>
                  <a:srgbClr val="595959"/>
                </a:solidFill>
                <a:ea typeface="MS PGothic" charset="-128"/>
              </a:rPr>
              <a:t>Essenes</a:t>
            </a:r>
            <a:r>
              <a:rPr lang="en-US" altLang="en-US" sz="1200" dirty="0" smtClean="0">
                <a:solidFill>
                  <a:srgbClr val="595959"/>
                </a:solidFill>
                <a:ea typeface="MS PGothic" charset="-128"/>
              </a:rPr>
              <a:t>, and Zealots. It was actually defined by more than 20 groups and subgroups (Samaritans, the </a:t>
            </a:r>
            <a:r>
              <a:rPr lang="en-US" altLang="en-US" sz="1200" dirty="0" err="1" smtClean="0">
                <a:solidFill>
                  <a:srgbClr val="595959"/>
                </a:solidFill>
                <a:ea typeface="MS PGothic" charset="-128"/>
              </a:rPr>
              <a:t>baptist</a:t>
            </a:r>
            <a:r>
              <a:rPr lang="en-US" altLang="en-US" sz="1200" dirty="0" smtClean="0">
                <a:solidFill>
                  <a:srgbClr val="595959"/>
                </a:solidFill>
                <a:ea typeface="MS PGothic" charset="-128"/>
              </a:rPr>
              <a:t> groups, Enoch groups</a:t>
            </a:r>
            <a:r>
              <a:rPr lang="en-US" altLang="en-US" sz="1200" dirty="0" smtClean="0">
                <a:solidFill>
                  <a:schemeClr val="tx1"/>
                </a:solidFill>
                <a:ea typeface="MS PGothic" charset="-128"/>
              </a:rPr>
              <a:t>, </a:t>
            </a:r>
            <a:r>
              <a:rPr lang="en-US" altLang="en-US" sz="1200" dirty="0" err="1" smtClean="0">
                <a:solidFill>
                  <a:schemeClr val="tx1"/>
                </a:solidFill>
                <a:ea typeface="MS PGothic" charset="-128"/>
              </a:rPr>
              <a:t>Boethusians</a:t>
            </a:r>
            <a:r>
              <a:rPr lang="en-US" altLang="en-US" sz="1200" dirty="0" smtClean="0">
                <a:solidFill>
                  <a:srgbClr val="595959"/>
                </a:solidFill>
                <a:ea typeface="MS PGothic" charset="-128"/>
              </a:rPr>
              <a:t>). </a:t>
            </a:r>
          </a:p>
          <a:p>
            <a:pPr>
              <a:lnSpc>
                <a:spcPct val="80000"/>
              </a:lnSpc>
            </a:pPr>
            <a:r>
              <a:rPr lang="en-US" altLang="en-US" sz="1200" dirty="0" smtClean="0">
                <a:solidFill>
                  <a:srgbClr val="595959"/>
                </a:solidFill>
                <a:ea typeface="MS PGothic" charset="-128"/>
              </a:rPr>
              <a:t>Jews living in Qumran did not fall into mainstream Judaism (centered in Jerusalem, Temple cult), “Rule of Community” and “</a:t>
            </a:r>
            <a:r>
              <a:rPr lang="en-US" altLang="ja-JP" sz="1200" dirty="0" err="1" smtClean="0">
                <a:solidFill>
                  <a:srgbClr val="595959"/>
                </a:solidFill>
                <a:ea typeface="MS PGothic" charset="-128"/>
              </a:rPr>
              <a:t>Pesharim</a:t>
            </a:r>
            <a:r>
              <a:rPr lang="en-US" altLang="en-US" sz="1200" dirty="0" smtClean="0">
                <a:solidFill>
                  <a:srgbClr val="595959"/>
                </a:solidFill>
                <a:ea typeface="MS PGothic" charset="-128"/>
              </a:rPr>
              <a:t>”</a:t>
            </a:r>
            <a:r>
              <a:rPr lang="en-US" altLang="ja-JP" sz="1200" dirty="0" smtClean="0">
                <a:solidFill>
                  <a:srgbClr val="595959"/>
                </a:solidFill>
                <a:ea typeface="MS PGothic" charset="-128"/>
              </a:rPr>
              <a:t>  judged those in Jerusalem Temple cult to be the Sons of Darkness who were going to be judged by GOD harshly.</a:t>
            </a:r>
          </a:p>
          <a:p>
            <a:pPr>
              <a:lnSpc>
                <a:spcPct val="80000"/>
              </a:lnSpc>
            </a:pPr>
            <a:r>
              <a:rPr lang="en-US" altLang="en-US" sz="1200" dirty="0" smtClean="0">
                <a:solidFill>
                  <a:srgbClr val="595959"/>
                </a:solidFill>
                <a:ea typeface="MS PGothic" charset="-128"/>
              </a:rPr>
              <a:t>P.11 The only manuscripts we have from Jesus’ time or just before it (7 BCE - 30 CE), are the Dead Sea Scrolls. </a:t>
            </a:r>
          </a:p>
          <a:p>
            <a:pPr>
              <a:lnSpc>
                <a:spcPct val="80000"/>
              </a:lnSpc>
            </a:pPr>
            <a:endParaRPr lang="en-US" altLang="en-US" sz="1200" dirty="0" smtClean="0">
              <a:solidFill>
                <a:srgbClr val="595959"/>
              </a:solidFill>
              <a:ea typeface="MS PGothic" charset="-128"/>
            </a:endParaRPr>
          </a:p>
          <a:p>
            <a:pPr>
              <a:lnSpc>
                <a:spcPct val="80000"/>
              </a:lnSpc>
            </a:pPr>
            <a:r>
              <a:rPr lang="en-US" altLang="en-US" sz="1200" dirty="0" smtClean="0">
                <a:solidFill>
                  <a:srgbClr val="595959"/>
                </a:solidFill>
                <a:ea typeface="MS PGothic" charset="-128"/>
              </a:rPr>
              <a:t>P.8  Mainstream Judaism - worship in Temple, Jerusalem Temple, only place GOD dwelt. Many Jews believed Jerusalem was the centered of the earth</a:t>
            </a:r>
          </a:p>
          <a:p>
            <a:pPr>
              <a:lnSpc>
                <a:spcPct val="80000"/>
              </a:lnSpc>
            </a:pPr>
            <a:r>
              <a:rPr lang="en-US" altLang="en-US" sz="1200" dirty="0" smtClean="0">
                <a:solidFill>
                  <a:srgbClr val="595959"/>
                </a:solidFill>
                <a:ea typeface="MS PGothic" charset="-128"/>
              </a:rPr>
              <a:t>P. 9 </a:t>
            </a:r>
            <a:r>
              <a:rPr lang="en-US" altLang="en-US" sz="1200" dirty="0" err="1" smtClean="0">
                <a:solidFill>
                  <a:srgbClr val="595959"/>
                </a:solidFill>
                <a:ea typeface="MS PGothic" charset="-128"/>
              </a:rPr>
              <a:t>Qumranites</a:t>
            </a:r>
            <a:r>
              <a:rPr lang="en-US" altLang="en-US" sz="1200" dirty="0" smtClean="0">
                <a:solidFill>
                  <a:srgbClr val="595959"/>
                </a:solidFill>
                <a:ea typeface="MS PGothic" charset="-128"/>
              </a:rPr>
              <a:t> were dissident or exiled priests, they rejected Jerusalem cult, judging improper conduct, cultic practices to be corrupted. They thought they alone were the legitimate priests, calling themselves “Son of Aaron”. The high priest as the Wicked Priest.</a:t>
            </a:r>
            <a:r>
              <a:rPr lang="zh-TW" altLang="en-US" sz="1200" dirty="0" smtClean="0">
                <a:solidFill>
                  <a:srgbClr val="595959"/>
                </a:solidFill>
                <a:ea typeface="MS PGothic" charset="-128"/>
              </a:rPr>
              <a:t>　</a:t>
            </a:r>
            <a:endParaRPr lang="en-US" altLang="en-US" sz="1200" dirty="0" smtClean="0">
              <a:solidFill>
                <a:srgbClr val="595959"/>
              </a:solidFill>
              <a:ea typeface="MS PGothic" charset="-128"/>
            </a:endParaRPr>
          </a:p>
        </p:txBody>
      </p:sp>
      <p:sp>
        <p:nvSpPr>
          <p:cNvPr id="4" name="Slide Number Placeholder 3"/>
          <p:cNvSpPr>
            <a:spLocks noGrp="1"/>
          </p:cNvSpPr>
          <p:nvPr>
            <p:ph type="sldNum" sz="quarter" idx="10"/>
          </p:nvPr>
        </p:nvSpPr>
        <p:spPr/>
        <p:txBody>
          <a:bodyPr/>
          <a:lstStyle/>
          <a:p>
            <a:fld id="{198B2227-2A43-4E44-A976-89C53781C0B4}" type="slidenum">
              <a:rPr lang="en-US" altLang="en-US" smtClean="0"/>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http://</a:t>
            </a:r>
            <a:r>
              <a:rPr lang="en-US" altLang="en-US" dirty="0" err="1">
                <a:ea typeface="MS PGothic" charset="-128"/>
              </a:rPr>
              <a:t>www.marksir.org</a:t>
            </a:r>
            <a:r>
              <a:rPr lang="en-US" altLang="en-US" dirty="0">
                <a:ea typeface="MS PGothic" charset="-128"/>
              </a:rPr>
              <a:t>/2011/09/blog-post_28.html</a:t>
            </a:r>
          </a:p>
          <a:p>
            <a:r>
              <a:rPr lang="en-US" altLang="en-US" dirty="0">
                <a:ea typeface="MS PGothic" charset="-128"/>
              </a:rPr>
              <a:t>(1) </a:t>
            </a:r>
          </a:p>
          <a:p>
            <a:r>
              <a:rPr lang="en-US" altLang="en-US" dirty="0">
                <a:ea typeface="MS PGothic" charset="-128"/>
              </a:rPr>
              <a:t>(2) 這些珍貴的死海古卷，不但帶來傳奇的考古故事，也是聖經考古學在二十世紀最大的發現，不單希伯來手抄本成了經文鑒定學的重要資料，也讓我們直接了解耶穌時代的背景。</a:t>
            </a:r>
            <a:endParaRPr lang="en-US" altLang="ja-JP" dirty="0">
              <a:ea typeface="MS PGothic" charset="-128"/>
            </a:endParaRPr>
          </a:p>
          <a:p>
            <a:r>
              <a:rPr lang="en-US" altLang="en-US" dirty="0">
                <a:ea typeface="MS PGothic" charset="-128"/>
              </a:rPr>
              <a:t>直到二十世紀中葉前，人類一直沒有發現希伯來原文聖經的古代文本，只有少量中世紀抄本，並且大都殘破不全，完整的為數不多。然而從1947年開始，這一局面徹底改觀。在猶太曠野，偶然發現的第二聖殿晚期時代（西元前三世紀到西元一世紀）的聖經古代手抄本，填補了希伯來聖經古抄本的空白，豐富了希伯來聖經的校勘工作。同時，這一發現，確證了流傳至今之希伯來聖經文本的準確性，證明舊約聖經歷經數千年的抄寫、流傳，仍然準確無誤的事實</a:t>
            </a:r>
            <a:r>
              <a:rPr lang="en-US" altLang="en-US" dirty="0" smtClean="0">
                <a:ea typeface="MS PGothic" charset="-128"/>
              </a:rPr>
              <a:t>。</a:t>
            </a:r>
          </a:p>
          <a:p>
            <a:endParaRPr lang="en-US" altLang="en-US" dirty="0" smtClean="0">
              <a:ea typeface="MS PGothic" charset="-128"/>
            </a:endParaRPr>
          </a:p>
          <a:p>
            <a:r>
              <a:rPr lang="en-US" altLang="en-US" dirty="0" smtClean="0">
                <a:ea typeface="MS PGothic" charset="-128"/>
              </a:rPr>
              <a:t>1947-1995 7 seven team members （later 2x members)，7 published books. </a:t>
            </a:r>
          </a:p>
          <a:p>
            <a:r>
              <a:rPr lang="en-US" altLang="en-US" dirty="0" smtClean="0">
                <a:ea typeface="MS PGothic" charset="-128"/>
              </a:rPr>
              <a:t>40 DJD series books eventually.</a:t>
            </a:r>
            <a:endParaRPr lang="en-US" altLang="en-US" dirty="0">
              <a:ea typeface="MS PGothic"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8F25C347-9EA1-724A-AB44-4668382F3E63}" type="slidenum">
              <a:rPr lang="en-US" altLang="en-US">
                <a:latin typeface="Calibri" charset="0"/>
              </a:rPr>
              <a:pPr eaLnBrk="1" hangingPunct="1"/>
              <a:t>20</a:t>
            </a:fld>
            <a:endParaRPr lang="en-US" altLang="en-US">
              <a:latin typeface="Calibri" charset="0"/>
            </a:endParaRPr>
          </a:p>
        </p:txBody>
      </p:sp>
    </p:spTree>
    <p:extLst>
      <p:ext uri="{BB962C8B-B14F-4D97-AF65-F5344CB8AC3E}">
        <p14:creationId xmlns:p14="http://schemas.microsoft.com/office/powerpoint/2010/main" val="11025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FA04E5E9-D923-494F-8941-92A3A9508D3F}" type="slidenum">
              <a:rPr lang="en-US" altLang="en-US">
                <a:latin typeface="Calibri" charset="0"/>
              </a:rPr>
              <a:pPr eaLnBrk="1" hangingPunct="1"/>
              <a:t>3</a:t>
            </a:fld>
            <a:endParaRPr lang="en-US" altLang="en-US">
              <a:latin typeface="Calibri" charset="0"/>
            </a:endParaRPr>
          </a:p>
        </p:txBody>
      </p:sp>
    </p:spTree>
    <p:extLst>
      <p:ext uri="{BB962C8B-B14F-4D97-AF65-F5344CB8AC3E}">
        <p14:creationId xmlns:p14="http://schemas.microsoft.com/office/powerpoint/2010/main" val="16816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http://www.marksir.org/2011/09/blog-post_28.html</a:t>
            </a:r>
          </a:p>
          <a:p>
            <a:r>
              <a:rPr lang="en-US" altLang="en-US">
                <a:ea typeface="MS PGothic" charset="-128"/>
              </a:rPr>
              <a:t>http://dss.collections.imj.org.il/ch/discovery</a:t>
            </a:r>
          </a:p>
          <a:p>
            <a:r>
              <a:rPr lang="en-US" altLang="zh-CHT">
                <a:ea typeface="MS PGothic" charset="-128"/>
              </a:rPr>
              <a:t>[1] </a:t>
            </a:r>
            <a:r>
              <a:rPr lang="zh-CHT" altLang="en-US">
                <a:ea typeface="MS PGothic" charset="-128"/>
              </a:rPr>
              <a:t>中文「貝都因人」是英文音譯</a:t>
            </a:r>
            <a:r>
              <a:rPr lang="en-US" altLang="ja-JP">
                <a:ea typeface="MS PGothic" charset="-128"/>
              </a:rPr>
              <a:t>Bedouin</a:t>
            </a:r>
            <a:r>
              <a:rPr lang="ja-JP" altLang="en-US">
                <a:ea typeface="MS PGothic" charset="-128"/>
              </a:rPr>
              <a:t>。</a:t>
            </a:r>
            <a:r>
              <a:rPr lang="zh-CHT" altLang="en-US">
                <a:ea typeface="MS PGothic" charset="-128"/>
              </a:rPr>
              <a:t>這字源於亞拉伯文</a:t>
            </a:r>
            <a:r>
              <a:rPr lang="en-US" altLang="ja-JP">
                <a:ea typeface="MS PGothic" charset="-128"/>
              </a:rPr>
              <a:t>Badawi</a:t>
            </a:r>
            <a:r>
              <a:rPr lang="ja-JP" altLang="en-US">
                <a:ea typeface="MS PGothic" charset="-128"/>
              </a:rPr>
              <a:t>，</a:t>
            </a:r>
            <a:r>
              <a:rPr lang="zh-CHT" altLang="en-US">
                <a:ea typeface="MS PGothic" charset="-128"/>
              </a:rPr>
              <a:t>原意是「半乾旱沙漠」</a:t>
            </a:r>
            <a:r>
              <a:rPr lang="en-US" altLang="zh-CHT">
                <a:ea typeface="MS PGothic" charset="-128"/>
              </a:rPr>
              <a:t>(</a:t>
            </a:r>
            <a:r>
              <a:rPr lang="en-US" altLang="ja-JP">
                <a:ea typeface="MS PGothic" charset="-128"/>
              </a:rPr>
              <a:t>semi-arid desert</a:t>
            </a:r>
            <a:r>
              <a:rPr lang="ja-JP" altLang="en-US">
                <a:ea typeface="MS PGothic" charset="-128"/>
              </a:rPr>
              <a:t>；</a:t>
            </a:r>
            <a:r>
              <a:rPr lang="zh-CHT" altLang="en-US">
                <a:ea typeface="MS PGothic" charset="-128"/>
              </a:rPr>
              <a:t>故有別於</a:t>
            </a:r>
            <a:r>
              <a:rPr lang="en-US" altLang="zh-CHT">
                <a:ea typeface="MS PGothic" charset="-128"/>
              </a:rPr>
              <a:t>S</a:t>
            </a:r>
            <a:r>
              <a:rPr lang="en-US" altLang="ja-JP">
                <a:ea typeface="MS PGothic" charset="-128"/>
              </a:rPr>
              <a:t>ahara</a:t>
            </a:r>
            <a:r>
              <a:rPr lang="ja-JP" altLang="en-US">
                <a:ea typeface="MS PGothic" charset="-128"/>
              </a:rPr>
              <a:t>，</a:t>
            </a:r>
            <a:r>
              <a:rPr lang="zh-CHT" altLang="en-US">
                <a:ea typeface="MS PGothic" charset="-128"/>
              </a:rPr>
              <a:t>即</a:t>
            </a:r>
            <a:r>
              <a:rPr lang="en-US" altLang="ja-JP">
                <a:ea typeface="MS PGothic" charset="-128"/>
              </a:rPr>
              <a:t>very-arid desert</a:t>
            </a:r>
            <a:r>
              <a:rPr lang="ja-JP" altLang="en-US">
                <a:ea typeface="MS PGothic" charset="-128"/>
              </a:rPr>
              <a:t>「</a:t>
            </a:r>
            <a:r>
              <a:rPr lang="zh-CHT" altLang="en-US">
                <a:ea typeface="MS PGothic" charset="-128"/>
              </a:rPr>
              <a:t>非常乾旱沙漠」</a:t>
            </a:r>
            <a:r>
              <a:rPr lang="en-US" altLang="zh-CHT">
                <a:ea typeface="MS PGothic" charset="-128"/>
              </a:rPr>
              <a:t>)</a:t>
            </a:r>
            <a:r>
              <a:rPr lang="zh-CHT" altLang="en-US">
                <a:ea typeface="MS PGothic" charset="-128"/>
              </a:rPr>
              <a:t>，所以，「貝都因人」泛指「居於沙漠的人」。</a:t>
            </a:r>
            <a:endParaRPr lang="en-US" altLang="en-US">
              <a:ea typeface="MS PGothic"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C52D93EB-163C-8A43-973B-2C6DEEA6CFFA}" type="slidenum">
              <a:rPr lang="en-US" altLang="en-US">
                <a:latin typeface="Calibri" charset="0"/>
              </a:rPr>
              <a:pPr eaLnBrk="1" hangingPunct="1"/>
              <a:t>5</a:t>
            </a:fld>
            <a:endParaRPr lang="en-US" altLang="en-US">
              <a:latin typeface="Calibri" charset="0"/>
            </a:endParaRPr>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http://www.marksir.org/2011/09/blog-post_28.html</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7FC5FDCE-B22F-5142-B906-CE63FBB6FDCD}" type="slidenum">
              <a:rPr lang="en-US" altLang="en-US">
                <a:latin typeface="Calibri" charset="0"/>
              </a:rPr>
              <a:pPr eaLnBrk="1" hangingPunct="1"/>
              <a:t>6</a:t>
            </a:fld>
            <a:endParaRPr lang="en-US" altLang="en-US">
              <a:latin typeface="Calibri" charset="0"/>
            </a:endParaRPr>
          </a:p>
        </p:txBody>
      </p:sp>
    </p:spTree>
    <p:extLst>
      <p:ext uri="{BB962C8B-B14F-4D97-AF65-F5344CB8AC3E}">
        <p14:creationId xmlns:p14="http://schemas.microsoft.com/office/powerpoint/2010/main" val="19577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http://www.deadseascrolls.org.il/learn-about-the-scrolls/discovery-sites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D7E6D26E-5512-654B-BA03-2EAFF3179839}" type="slidenum">
              <a:rPr lang="en-US" altLang="en-US">
                <a:latin typeface="Calibri" charset="0"/>
              </a:rPr>
              <a:pPr eaLnBrk="1" hangingPunct="1"/>
              <a:t>7</a:t>
            </a:fld>
            <a:endParaRPr lang="en-US" altLang="en-US">
              <a:latin typeface="Calibri" charset="0"/>
            </a:endParaRPr>
          </a:p>
        </p:txBody>
      </p:sp>
    </p:spTree>
    <p:extLst>
      <p:ext uri="{BB962C8B-B14F-4D97-AF65-F5344CB8AC3E}">
        <p14:creationId xmlns:p14="http://schemas.microsoft.com/office/powerpoint/2010/main" val="42423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http://www.deadseascrolls.org.il/learn-about-the-scrolls/discovery-sites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0247FDFE-0AEC-3D42-B54D-DC84C94433BE}" type="slidenum">
              <a:rPr lang="en-US" altLang="en-US">
                <a:latin typeface="Calibri" charset="0"/>
              </a:rPr>
              <a:pPr eaLnBrk="1" hangingPunct="1"/>
              <a:t>8</a:t>
            </a:fld>
            <a:endParaRPr lang="en-US" altLang="en-US">
              <a:latin typeface="Calibri" charset="0"/>
            </a:endParaRPr>
          </a:p>
        </p:txBody>
      </p:sp>
    </p:spTree>
    <p:extLst>
      <p:ext uri="{BB962C8B-B14F-4D97-AF65-F5344CB8AC3E}">
        <p14:creationId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http://charingchen.blogspot.hk/2012/05/essenes.html</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77A1213E-9F77-4B47-BE80-EF3A3B4F76D2}" type="slidenum">
              <a:rPr lang="en-US" altLang="en-US">
                <a:latin typeface="Calibri" charset="0"/>
              </a:rPr>
              <a:pPr eaLnBrk="1" hangingPunct="1"/>
              <a:t>10</a:t>
            </a:fld>
            <a:endParaRPr lang="en-US" altLang="en-US">
              <a:latin typeface="Calibri" charset="0"/>
            </a:endParaRPr>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charset="-128"/>
              </a:rPr>
              <a:t>http://</a:t>
            </a:r>
            <a:r>
              <a:rPr lang="en-US" altLang="en-US" dirty="0" smtClean="0">
                <a:ea typeface="MS PGothic" charset="-128"/>
              </a:rPr>
              <a:t>dss.collections.imj.org.il/ch/</a:t>
            </a:r>
            <a:r>
              <a:rPr lang="en-US" altLang="en-US" dirty="0" err="1" smtClean="0">
                <a:ea typeface="MS PGothic" charset="-128"/>
              </a:rPr>
              <a:t>qumran_com</a:t>
            </a:r>
            <a:endParaRPr lang="zh-CHT" altLang="en-US" dirty="0" smtClean="0">
              <a:ea typeface="MS PGothic" charset="-128"/>
            </a:endParaRPr>
          </a:p>
          <a:p>
            <a:pPr eaLnBrk="1" hangingPunct="1">
              <a:spcBef>
                <a:spcPct val="0"/>
              </a:spcBef>
            </a:pPr>
            <a:r>
              <a:rPr lang="zh-CHT" altLang="en-US" dirty="0" smtClean="0">
                <a:ea typeface="MS PGothic" charset="-128"/>
              </a:rPr>
              <a:t>建制以外的獻祭線：麥基洗得丶葉</a:t>
            </a:r>
            <a:r>
              <a:rPr lang="en-US" altLang="zh-CHT" dirty="0" smtClean="0">
                <a:ea typeface="MS PGothic" charset="-128"/>
              </a:rPr>
              <a:t>v</a:t>
            </a:r>
            <a:r>
              <a:rPr lang="zh-CHT" altLang="en-US" dirty="0" smtClean="0">
                <a:ea typeface="MS PGothic" charset="-128"/>
              </a:rPr>
              <a:t>羅丶耶穌？！</a:t>
            </a:r>
            <a:endParaRPr lang="en-US" altLang="en-US" dirty="0">
              <a:ea typeface="MS PGothic"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4CCA56F9-6E54-8547-BE6C-C539FAD4CD46}" type="slidenum">
              <a:rPr lang="en-US" altLang="en-US">
                <a:latin typeface="Calibri" charset="0"/>
              </a:rPr>
              <a:pPr eaLnBrk="1" hangingPunct="1"/>
              <a:t>11</a:t>
            </a:fld>
            <a:endParaRPr lang="en-US" altLang="en-US">
              <a:latin typeface="Calibri" charset="0"/>
            </a:endParaRPr>
          </a:p>
        </p:txBody>
      </p:sp>
    </p:spTree>
    <p:extLst>
      <p:ext uri="{BB962C8B-B14F-4D97-AF65-F5344CB8AC3E}">
        <p14:creationId xmlns:p14="http://schemas.microsoft.com/office/powerpoint/2010/main" val="5965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http://charingchen.blogspot.hk/2012/05/essenes.html</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fld id="{AD748128-6D6A-B045-AA2C-EE4ED439AEB4}" type="slidenum">
              <a:rPr lang="en-US" altLang="en-US">
                <a:latin typeface="Calibri" charset="0"/>
              </a:rPr>
              <a:pPr eaLnBrk="1" hangingPunct="1"/>
              <a:t>12</a:t>
            </a:fld>
            <a:endParaRPr lang="en-US" altLang="en-US">
              <a:latin typeface="Calibri" charset="0"/>
            </a:endParaRPr>
          </a:p>
        </p:txBody>
      </p:sp>
    </p:spTree>
    <p:extLst>
      <p:ext uri="{BB962C8B-B14F-4D97-AF65-F5344CB8AC3E}">
        <p14:creationId xmlns:p14="http://schemas.microsoft.com/office/powerpoint/2010/main" val="118964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r>
              <a:rPr lang="en-US" altLang="en-US" sz="4400">
                <a:solidFill>
                  <a:schemeClr val="accent1"/>
                </a:solidFill>
                <a:latin typeface="Wingdings" charset="2"/>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smtClean="0"/>
            </a:lvl1pPr>
          </a:lstStyle>
          <a:p>
            <a:pPr>
              <a:defRPr/>
            </a:pPr>
            <a:fld id="{C06B006A-5BDF-3B4C-920B-D2226BC46F98}" type="datetimeFigureOut">
              <a:rPr lang="en-US"/>
              <a:pPr>
                <a:defRPr/>
              </a:pPr>
              <a:t>7/2/15</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9DB45B-760B-5B43-AC43-B06DDB790795}" type="slidenum">
              <a:rPr lang="en-US" altLang="en-US"/>
              <a:pPr/>
              <a:t>‹#›</a:t>
            </a:fld>
            <a:endParaRPr lang="en-US" altLang="en-US"/>
          </a:p>
        </p:txBody>
      </p:sp>
    </p:spTree>
    <p:extLst>
      <p:ext uri="{BB962C8B-B14F-4D97-AF65-F5344CB8AC3E}">
        <p14:creationId xmlns:p14="http://schemas.microsoft.com/office/powerpoint/2010/main" val="2947025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2494B0CA-0CA8-E648-A4D2-AEC465927367}" type="datetimeFigureOut">
              <a:rPr lang="en-US"/>
              <a:pPr>
                <a:defRPr/>
              </a:pPr>
              <a:t>7/2/15</a:t>
            </a:fld>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0417B6D-2534-F142-BBC9-ECCE9A56FB33}" type="slidenum">
              <a:rPr lang="en-US" altLang="en-US"/>
              <a:pPr/>
              <a:t>‹#›</a:t>
            </a:fld>
            <a:endParaRPr lang="en-US" altLang="en-US"/>
          </a:p>
        </p:txBody>
      </p:sp>
    </p:spTree>
    <p:extLst>
      <p:ext uri="{BB962C8B-B14F-4D97-AF65-F5344CB8AC3E}">
        <p14:creationId xmlns:p14="http://schemas.microsoft.com/office/powerpoint/2010/main" val="3364657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solidFill>
                  <a:schemeClr val="bg1"/>
                </a:solidFill>
              </a:defRPr>
            </a:lvl1pPr>
          </a:lstStyle>
          <a:p>
            <a:pPr>
              <a:defRPr/>
            </a:pPr>
            <a:fld id="{B5B679BA-5C8B-4B47-9D93-0763B46E4DC2}" type="datetimeFigureOut">
              <a:rPr lang="en-US"/>
              <a:pPr>
                <a:defRPr/>
              </a:pPr>
              <a:t>7/2/15</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95BFB9E-2160-D646-BF3B-7BAF5F6E12EE}" type="slidenum">
              <a:rPr lang="en-US" altLang="en-US"/>
              <a:pPr/>
              <a:t>‹#›</a:t>
            </a:fld>
            <a:endParaRPr lang="en-US" altLang="en-US"/>
          </a:p>
        </p:txBody>
      </p:sp>
    </p:spTree>
    <p:extLst>
      <p:ext uri="{BB962C8B-B14F-4D97-AF65-F5344CB8AC3E}">
        <p14:creationId xmlns:p14="http://schemas.microsoft.com/office/powerpoint/2010/main" val="86102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5" name="Date Placeholder 4"/>
          <p:cNvSpPr>
            <a:spLocks noGrp="1"/>
          </p:cNvSpPr>
          <p:nvPr>
            <p:ph type="dt" sz="half" idx="14"/>
          </p:nvPr>
        </p:nvSpPr>
        <p:spPr/>
        <p:txBody>
          <a:bodyPr/>
          <a:lstStyle>
            <a:lvl1pPr>
              <a:defRPr smtClean="0">
                <a:solidFill>
                  <a:schemeClr val="bg1"/>
                </a:solidFill>
              </a:defRPr>
            </a:lvl1pPr>
          </a:lstStyle>
          <a:p>
            <a:pPr>
              <a:defRPr/>
            </a:pPr>
            <a:fld id="{3C017FAE-519F-6944-BAB6-4241659AD1FC}" type="datetimeFigureOut">
              <a:rPr lang="en-US"/>
              <a:pPr>
                <a:defRPr/>
              </a:pPr>
              <a:t>7/2/15</a:t>
            </a:fld>
            <a:endParaRPr lang="en-US"/>
          </a:p>
        </p:txBody>
      </p:sp>
      <p:sp>
        <p:nvSpPr>
          <p:cNvPr id="6" name="Footer Placeholder 5"/>
          <p:cNvSpPr>
            <a:spLocks noGrp="1"/>
          </p:cNvSpPr>
          <p:nvPr>
            <p:ph type="ftr" sz="quarter" idx="15"/>
          </p:nvPr>
        </p:nvSpPr>
        <p:spPr/>
        <p:txBody>
          <a:bodyPr/>
          <a:lstStyle>
            <a:lvl1pPr>
              <a:defRPr smtClean="0"/>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EA0767CA-979A-7E4F-A282-55441DFFD410}" type="slidenum">
              <a:rPr lang="en-US" altLang="en-US"/>
              <a:pPr/>
              <a:t>‹#›</a:t>
            </a:fld>
            <a:endParaRPr lang="en-US" altLang="en-US"/>
          </a:p>
        </p:txBody>
      </p:sp>
    </p:spTree>
    <p:extLst>
      <p:ext uri="{BB962C8B-B14F-4D97-AF65-F5344CB8AC3E}">
        <p14:creationId xmlns:p14="http://schemas.microsoft.com/office/powerpoint/2010/main" val="27872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Drag picture to placeholder or click icon to add</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Drag picture to placeholder or click icon to add</a:t>
            </a:r>
            <a:endParaRPr noProof="0"/>
          </a:p>
        </p:txBody>
      </p:sp>
      <p:sp>
        <p:nvSpPr>
          <p:cNvPr id="7" name="Date Placeholder 4"/>
          <p:cNvSpPr>
            <a:spLocks noGrp="1"/>
          </p:cNvSpPr>
          <p:nvPr>
            <p:ph type="dt" sz="half" idx="16"/>
          </p:nvPr>
        </p:nvSpPr>
        <p:spPr/>
        <p:txBody>
          <a:bodyPr/>
          <a:lstStyle>
            <a:lvl1pPr>
              <a:defRPr smtClean="0">
                <a:solidFill>
                  <a:schemeClr val="bg1"/>
                </a:solidFill>
              </a:defRPr>
            </a:lvl1pPr>
          </a:lstStyle>
          <a:p>
            <a:pPr>
              <a:defRPr/>
            </a:pPr>
            <a:fld id="{556AF883-6FC4-8D45-B3C5-B0304C50B98D}" type="datetimeFigureOut">
              <a:rPr lang="en-US"/>
              <a:pPr>
                <a:defRPr/>
              </a:pPr>
              <a:t>7/2/15</a:t>
            </a:fld>
            <a:endParaRPr lang="en-US"/>
          </a:p>
        </p:txBody>
      </p:sp>
      <p:sp>
        <p:nvSpPr>
          <p:cNvPr id="11" name="Footer Placeholder 5"/>
          <p:cNvSpPr>
            <a:spLocks noGrp="1"/>
          </p:cNvSpPr>
          <p:nvPr>
            <p:ph type="ftr" sz="quarter" idx="17"/>
          </p:nvPr>
        </p:nvSpPr>
        <p:spPr/>
        <p:txBody>
          <a:bodyPr/>
          <a:lstStyle>
            <a:lvl1pPr>
              <a:defRPr smtClean="0"/>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fld id="{A948B26E-B58C-D74E-B8B0-842A745A0181}" type="slidenum">
              <a:rPr lang="en-US" altLang="en-US"/>
              <a:pPr/>
              <a:t>‹#›</a:t>
            </a:fld>
            <a:endParaRPr lang="en-US" altLang="en-US"/>
          </a:p>
        </p:txBody>
      </p:sp>
    </p:spTree>
    <p:extLst>
      <p:ext uri="{BB962C8B-B14F-4D97-AF65-F5344CB8AC3E}">
        <p14:creationId xmlns:p14="http://schemas.microsoft.com/office/powerpoint/2010/main" val="23366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1120216-CA49-3041-9CEA-4981430A5925}" type="datetimeFigureOut">
              <a:rPr lang="en-US"/>
              <a:pPr>
                <a:defRPr/>
              </a:pPr>
              <a:t>7/2/15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3AF36F-B9B9-864A-9E6D-E5988F34F855}" type="slidenum">
              <a:rPr lang="en-US" altLang="en-US"/>
              <a:pPr/>
              <a:t>‹#›</a:t>
            </a:fld>
            <a:endParaRPr lang="en-US" altLang="en-US"/>
          </a:p>
        </p:txBody>
      </p:sp>
    </p:spTree>
    <p:extLst>
      <p:ext uri="{BB962C8B-B14F-4D97-AF65-F5344CB8AC3E}">
        <p14:creationId xmlns:p14="http://schemas.microsoft.com/office/powerpoint/2010/main" val="52159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smtClean="0"/>
            </a:lvl1pPr>
          </a:lstStyle>
          <a:p>
            <a:pPr>
              <a:defRPr/>
            </a:pPr>
            <a:fld id="{525B0401-F279-7E4B-8A65-0D29FD14D266}" type="datetimeFigureOut">
              <a:rPr lang="en-US"/>
              <a:pPr>
                <a:defRPr/>
              </a:pPr>
              <a:t>7/2/15</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8C8A3D-CCCB-8C4F-9EE0-DE7927B5601F}" type="slidenum">
              <a:rPr lang="en-US" altLang="en-US"/>
              <a:pPr/>
              <a:t>‹#›</a:t>
            </a:fld>
            <a:endParaRPr lang="en-US" altLang="en-US"/>
          </a:p>
        </p:txBody>
      </p:sp>
    </p:spTree>
    <p:extLst>
      <p:ext uri="{BB962C8B-B14F-4D97-AF65-F5344CB8AC3E}">
        <p14:creationId xmlns:p14="http://schemas.microsoft.com/office/powerpoint/2010/main" val="214517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fld id="{133C4787-A507-CF40-B702-47A1CA8A967D}" type="datetimeFigureOut">
              <a:rPr lang="en-US"/>
              <a:pPr>
                <a:defRPr/>
              </a:pPr>
              <a:t>7/2/15</a:t>
            </a:fld>
            <a:endParaRPr lang="en-US"/>
          </a:p>
        </p:txBody>
      </p:sp>
      <p:sp>
        <p:nvSpPr>
          <p:cNvPr id="3" name="Footer Placeholder 3"/>
          <p:cNvSpPr>
            <a:spLocks noGrp="1"/>
          </p:cNvSpPr>
          <p:nvPr>
            <p:ph type="ftr" sz="quarter" idx="11"/>
          </p:nvPr>
        </p:nvSpPr>
        <p:spPr/>
        <p:txBody>
          <a:bodyPr/>
          <a:lstStyle>
            <a:lvl1pPr>
              <a:defRPr smtClean="0"/>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fld id="{3AA82E15-A721-5B4C-830C-ADF0A3289FA8}" type="slidenum">
              <a:rPr lang="en-US" altLang="en-US"/>
              <a:pPr/>
              <a:t>‹#›</a:t>
            </a:fld>
            <a:endParaRPr lang="en-US" altLang="en-US"/>
          </a:p>
        </p:txBody>
      </p:sp>
    </p:spTree>
    <p:extLst>
      <p:ext uri="{BB962C8B-B14F-4D97-AF65-F5344CB8AC3E}">
        <p14:creationId xmlns:p14="http://schemas.microsoft.com/office/powerpoint/2010/main" val="4687031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F5593E3E-5619-FB4B-AA56-39A0B94EEEF5}" type="datetimeFigureOut">
              <a:rPr lang="en-US"/>
              <a:pPr>
                <a:defRPr/>
              </a:pPr>
              <a:t>7/2/15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9F661D-6E76-FC4E-AF71-3BBC155E55E5}" type="slidenum">
              <a:rPr lang="en-US" altLang="en-US"/>
              <a:pPr/>
              <a:t>‹#›</a:t>
            </a:fld>
            <a:endParaRPr lang="en-US" altLang="en-US"/>
          </a:p>
        </p:txBody>
      </p:sp>
    </p:spTree>
    <p:extLst>
      <p:ext uri="{BB962C8B-B14F-4D97-AF65-F5344CB8AC3E}">
        <p14:creationId xmlns:p14="http://schemas.microsoft.com/office/powerpoint/2010/main" val="204489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r>
              <a:rPr lang="en-US" altLang="en-US" sz="4400">
                <a:solidFill>
                  <a:schemeClr val="accent1"/>
                </a:solidFill>
                <a:latin typeface="Wingdings" charset="2"/>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solidFill>
                  <a:schemeClr val="bg1"/>
                </a:solidFill>
              </a:defRPr>
            </a:lvl1pPr>
          </a:lstStyle>
          <a:p>
            <a:pPr>
              <a:defRPr/>
            </a:pPr>
            <a:fld id="{9AFBF317-E525-6246-8BAB-8173B98156E9}" type="datetimeFigureOut">
              <a:rPr lang="en-US"/>
              <a:pPr>
                <a:defRPr/>
              </a:pPr>
              <a:t>7/2/15</a:t>
            </a:fld>
            <a:endParaRPr lang="en-US"/>
          </a:p>
        </p:txBody>
      </p:sp>
      <p:sp>
        <p:nvSpPr>
          <p:cNvPr id="6" name="Footer Placeholder 4"/>
          <p:cNvSpPr>
            <a:spLocks noGrp="1"/>
          </p:cNvSpPr>
          <p:nvPr>
            <p:ph type="ftr" sz="quarter" idx="11"/>
          </p:nvPr>
        </p:nvSpPr>
        <p:spPr>
          <a:xfrm>
            <a:off x="7239000" y="6356350"/>
            <a:ext cx="1446213" cy="365125"/>
          </a:xfr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26173BC3-99B4-B040-B94F-DA32F7D5865B}" type="slidenum">
              <a:rPr lang="en-US" altLang="en-US"/>
              <a:pPr/>
              <a:t>‹#›</a:t>
            </a:fld>
            <a:endParaRPr lang="en-US" altLang="en-US"/>
          </a:p>
        </p:txBody>
      </p:sp>
    </p:spTree>
    <p:extLst>
      <p:ext uri="{BB962C8B-B14F-4D97-AF65-F5344CB8AC3E}">
        <p14:creationId xmlns:p14="http://schemas.microsoft.com/office/powerpoint/2010/main" val="172695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46E52CD7-D86C-AF44-8BE5-B1C76491D7AC}" type="datetimeFigureOut">
              <a:rPr lang="en-US"/>
              <a:pPr>
                <a:defRPr/>
              </a:pPr>
              <a:t>7/2/15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3B7FCB-A2DE-AC43-9182-50C3ABE4BDED}" type="slidenum">
              <a:rPr lang="en-US" altLang="en-US"/>
              <a:pPr/>
              <a:t>‹#›</a:t>
            </a:fld>
            <a:endParaRPr lang="en-US" altLang="en-US"/>
          </a:p>
        </p:txBody>
      </p:sp>
    </p:spTree>
    <p:extLst>
      <p:ext uri="{BB962C8B-B14F-4D97-AF65-F5344CB8AC3E}">
        <p14:creationId xmlns:p14="http://schemas.microsoft.com/office/powerpoint/2010/main" val="196751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E583364C-73E0-124A-824B-43E79F1B3F8B}" type="datetimeFigureOut">
              <a:rPr lang="en-US"/>
              <a:pPr>
                <a:defRPr/>
              </a:pPr>
              <a:t>7/2/15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B3F1886-95C5-6649-B775-882B1669F3E4}" type="slidenum">
              <a:rPr lang="en-US" altLang="en-US"/>
              <a:pPr/>
              <a:t>‹#›</a:t>
            </a:fld>
            <a:endParaRPr lang="en-US" altLang="en-US"/>
          </a:p>
        </p:txBody>
      </p:sp>
    </p:spTree>
    <p:extLst>
      <p:ext uri="{BB962C8B-B14F-4D97-AF65-F5344CB8AC3E}">
        <p14:creationId xmlns:p14="http://schemas.microsoft.com/office/powerpoint/2010/main" val="136518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75546B4B-95B6-7F42-8DED-38EBF383E623}" type="datetimeFigureOut">
              <a:rPr lang="en-US"/>
              <a:pPr>
                <a:defRPr/>
              </a:pPr>
              <a:t>7/2/15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A3F80695-7F5E-A541-B7BE-B986E1A9E96B}" type="slidenum">
              <a:rPr lang="en-US" altLang="en-US"/>
              <a:pPr/>
              <a:t>‹#›</a:t>
            </a:fld>
            <a:endParaRPr lang="en-US" altLang="en-US"/>
          </a:p>
        </p:txBody>
      </p:sp>
    </p:spTree>
    <p:extLst>
      <p:ext uri="{BB962C8B-B14F-4D97-AF65-F5344CB8AC3E}">
        <p14:creationId xmlns:p14="http://schemas.microsoft.com/office/powerpoint/2010/main" val="154038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5"/>
          </p:nvPr>
        </p:nvSpPr>
        <p:spPr/>
        <p:txBody>
          <a:bodyPr/>
          <a:lstStyle>
            <a:lvl1pPr>
              <a:defRPr/>
            </a:lvl1pPr>
          </a:lstStyle>
          <a:p>
            <a:pPr>
              <a:defRPr/>
            </a:pPr>
            <a:fld id="{114521A7-1FCB-3D4E-B497-5B87037E6789}" type="datetimeFigureOut">
              <a:rPr lang="en-US"/>
              <a:pPr>
                <a:defRPr/>
              </a:pPr>
              <a:t>7/2/15</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FABC4738-0C6E-1D4A-A15F-3395D7EEE65D}" type="slidenum">
              <a:rPr lang="en-US" altLang="en-US"/>
              <a:pPr/>
              <a:t>‹#›</a:t>
            </a:fld>
            <a:endParaRPr lang="en-US" altLang="en-US"/>
          </a:p>
        </p:txBody>
      </p:sp>
    </p:spTree>
    <p:extLst>
      <p:ext uri="{BB962C8B-B14F-4D97-AF65-F5344CB8AC3E}">
        <p14:creationId xmlns:p14="http://schemas.microsoft.com/office/powerpoint/2010/main" val="30408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55630862-B89C-0D4D-A4EE-3B5D3E53E560}" type="datetimeFigureOut">
              <a:rPr lang="en-US"/>
              <a:pPr>
                <a:defRPr/>
              </a:pPr>
              <a:t>7/2/15</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476C8DFE-E3B8-544A-9FFD-132A5EA64148}" type="slidenum">
              <a:rPr lang="en-US" altLang="en-US"/>
              <a:pPr/>
              <a:t>‹#›</a:t>
            </a:fld>
            <a:endParaRPr lang="en-US" altLang="en-US"/>
          </a:p>
        </p:txBody>
      </p:sp>
    </p:spTree>
    <p:extLst>
      <p:ext uri="{BB962C8B-B14F-4D97-AF65-F5344CB8AC3E}">
        <p14:creationId xmlns:p14="http://schemas.microsoft.com/office/powerpoint/2010/main" val="130345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81701ED1-9E58-6E45-A9F5-E3FF56A9211F}" type="datetimeFigureOut">
              <a:rPr lang="en-US"/>
              <a:pPr>
                <a:defRPr/>
              </a:pPr>
              <a:t>7/2/15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0BC00D0-8A43-2B40-8AA0-E53E4F7860E9}" type="slidenum">
              <a:rPr lang="en-US" altLang="en-US"/>
              <a:pPr/>
              <a:t>‹#›</a:t>
            </a:fld>
            <a:endParaRPr lang="en-US" altLang="en-US"/>
          </a:p>
        </p:txBody>
      </p:sp>
    </p:spTree>
    <p:extLst>
      <p:ext uri="{BB962C8B-B14F-4D97-AF65-F5344CB8AC3E}">
        <p14:creationId xmlns:p14="http://schemas.microsoft.com/office/powerpoint/2010/main" val="35005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39775" y="2770188"/>
            <a:ext cx="7662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smtClean="0">
                <a:solidFill>
                  <a:srgbClr val="7F7F7F"/>
                </a:solidFill>
                <a:latin typeface="Calisto MT" pitchFamily="18" charset="0"/>
                <a:ea typeface="MS PGothic" pitchFamily="34" charset="-128"/>
              </a:defRPr>
            </a:lvl1pPr>
          </a:lstStyle>
          <a:p>
            <a:pPr>
              <a:defRPr/>
            </a:pPr>
            <a:fld id="{3142E29D-497D-C94B-A724-3E8ACD496C72}" type="datetimeFigureOut">
              <a:rPr lang="en-US"/>
              <a:pPr>
                <a:defRPr/>
              </a:pPr>
              <a:t>7/2/15</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smtClean="0">
                <a:solidFill>
                  <a:srgbClr val="7F7F7F"/>
                </a:solidFill>
                <a:latin typeface="Calisto MT" pitchFamily="18" charset="0"/>
                <a:ea typeface="MS PGothic" pitchFamily="34" charset="-128"/>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fld id="{B66BC8A5-2688-054B-AD38-50D8B71051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5" r:id="rId1"/>
    <p:sldLayoutId id="2147483877" r:id="rId2"/>
    <p:sldLayoutId id="2147483886" r:id="rId3"/>
    <p:sldLayoutId id="2147483878" r:id="rId4"/>
    <p:sldLayoutId id="2147483879" r:id="rId5"/>
    <p:sldLayoutId id="2147483880" r:id="rId6"/>
    <p:sldLayoutId id="2147483881" r:id="rId7"/>
    <p:sldLayoutId id="2147483882" r:id="rId8"/>
    <p:sldLayoutId id="2147483883" r:id="rId9"/>
    <p:sldLayoutId id="2147483887" r:id="rId10"/>
    <p:sldLayoutId id="2147483888" r:id="rId11"/>
    <p:sldLayoutId id="2147483889" r:id="rId12"/>
    <p:sldLayoutId id="2147483890" r:id="rId13"/>
    <p:sldLayoutId id="2147483884" r:id="rId14"/>
    <p:sldLayoutId id="2147483891" r:id="rId15"/>
    <p:sldLayoutId id="2147483892" r:id="rId16"/>
  </p:sldLayoutIdLst>
  <p:txStyles>
    <p:titleStyle>
      <a:lvl1pPr algn="ctr" rtl="0" eaLnBrk="0" fontAlgn="base" hangingPunct="0">
        <a:spcBef>
          <a:spcPct val="0"/>
        </a:spcBef>
        <a:spcAft>
          <a:spcPct val="0"/>
        </a:spcAft>
        <a:defRPr sz="46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600">
          <a:solidFill>
            <a:schemeClr val="bg1"/>
          </a:solidFill>
          <a:latin typeface="Calisto MT" pitchFamily="18" charset="0"/>
          <a:ea typeface="MS PGothic" pitchFamily="34" charset="-128"/>
          <a:cs typeface="MS PGothic" charset="0"/>
        </a:defRPr>
      </a:lvl2pPr>
      <a:lvl3pPr algn="ctr" rtl="0" eaLnBrk="0" fontAlgn="base" hangingPunct="0">
        <a:spcBef>
          <a:spcPct val="0"/>
        </a:spcBef>
        <a:spcAft>
          <a:spcPct val="0"/>
        </a:spcAft>
        <a:defRPr sz="4600">
          <a:solidFill>
            <a:schemeClr val="bg1"/>
          </a:solidFill>
          <a:latin typeface="Calisto MT" pitchFamily="18" charset="0"/>
          <a:ea typeface="MS PGothic" pitchFamily="34" charset="-128"/>
          <a:cs typeface="MS PGothic" charset="0"/>
        </a:defRPr>
      </a:lvl3pPr>
      <a:lvl4pPr algn="ctr" rtl="0" eaLnBrk="0" fontAlgn="base" hangingPunct="0">
        <a:spcBef>
          <a:spcPct val="0"/>
        </a:spcBef>
        <a:spcAft>
          <a:spcPct val="0"/>
        </a:spcAft>
        <a:defRPr sz="4600">
          <a:solidFill>
            <a:schemeClr val="bg1"/>
          </a:solidFill>
          <a:latin typeface="Calisto MT" pitchFamily="18" charset="0"/>
          <a:ea typeface="MS PGothic" pitchFamily="34" charset="-128"/>
          <a:cs typeface="MS PGothic" charset="0"/>
        </a:defRPr>
      </a:lvl4pPr>
      <a:lvl5pPr algn="ctr" rtl="0" eaLnBrk="0" fontAlgn="base" hangingPunct="0">
        <a:spcBef>
          <a:spcPct val="0"/>
        </a:spcBef>
        <a:spcAft>
          <a:spcPct val="0"/>
        </a:spcAft>
        <a:defRPr sz="4600">
          <a:solidFill>
            <a:schemeClr val="bg1"/>
          </a:solidFill>
          <a:latin typeface="Calisto MT" pitchFamily="18" charset="0"/>
          <a:ea typeface="MS PGothic" pitchFamily="34" charset="-128"/>
          <a:cs typeface="MS PGothic" charset="0"/>
        </a:defRPr>
      </a:lvl5pPr>
      <a:lvl6pPr marL="457200" algn="ctr" rtl="0" fontAlgn="base">
        <a:spcBef>
          <a:spcPct val="0"/>
        </a:spcBef>
        <a:spcAft>
          <a:spcPct val="0"/>
        </a:spcAft>
        <a:defRPr sz="4600">
          <a:solidFill>
            <a:schemeClr val="bg1"/>
          </a:solidFill>
          <a:latin typeface="Calisto MT" pitchFamily="18" charset="0"/>
          <a:ea typeface="MS PGothic" pitchFamily="34" charset="-128"/>
        </a:defRPr>
      </a:lvl6pPr>
      <a:lvl7pPr marL="914400" algn="ctr" rtl="0" fontAlgn="base">
        <a:spcBef>
          <a:spcPct val="0"/>
        </a:spcBef>
        <a:spcAft>
          <a:spcPct val="0"/>
        </a:spcAft>
        <a:defRPr sz="4600">
          <a:solidFill>
            <a:schemeClr val="bg1"/>
          </a:solidFill>
          <a:latin typeface="Calisto MT" pitchFamily="18" charset="0"/>
          <a:ea typeface="MS PGothic" pitchFamily="34" charset="-128"/>
        </a:defRPr>
      </a:lvl7pPr>
      <a:lvl8pPr marL="1371600" algn="ctr" rtl="0" fontAlgn="base">
        <a:spcBef>
          <a:spcPct val="0"/>
        </a:spcBef>
        <a:spcAft>
          <a:spcPct val="0"/>
        </a:spcAft>
        <a:defRPr sz="4600">
          <a:solidFill>
            <a:schemeClr val="bg1"/>
          </a:solidFill>
          <a:latin typeface="Calisto MT" pitchFamily="18" charset="0"/>
          <a:ea typeface="MS PGothic" pitchFamily="34" charset="-128"/>
        </a:defRPr>
      </a:lvl8pPr>
      <a:lvl9pPr marL="1828800" algn="ctr" rtl="0" fontAlgn="base">
        <a:spcBef>
          <a:spcPct val="0"/>
        </a:spcBef>
        <a:spcAft>
          <a:spcPct val="0"/>
        </a:spcAft>
        <a:defRPr sz="4600">
          <a:solidFill>
            <a:schemeClr val="bg1"/>
          </a:solidFill>
          <a:latin typeface="Calisto MT" pitchFamily="18" charset="0"/>
          <a:ea typeface="MS PGothic" pitchFamily="34" charset="-128"/>
        </a:defRPr>
      </a:lvl9pPr>
    </p:titleStyle>
    <p:bodyStyle>
      <a:lvl1pPr marL="342900" indent="-342900" algn="l" rtl="0" eaLnBrk="0" fontAlgn="base" hangingPunct="0">
        <a:spcBef>
          <a:spcPts val="2000"/>
        </a:spcBef>
        <a:spcAft>
          <a:spcPct val="0"/>
        </a:spcAft>
        <a:buClr>
          <a:schemeClr val="accent1"/>
        </a:buClr>
        <a:buSzPct val="90000"/>
        <a:buFont typeface="Wingdings" charset="2"/>
        <a:buChar char="S"/>
        <a:defRPr sz="2200" kern="1200">
          <a:solidFill>
            <a:srgbClr val="595959"/>
          </a:solidFill>
          <a:latin typeface="+mn-lt"/>
          <a:ea typeface="MS PGothic" pitchFamily="34" charset="-128"/>
          <a:cs typeface="MS PGothic" charset="0"/>
        </a:defRPr>
      </a:lvl1pPr>
      <a:lvl2pPr marL="685800" indent="-336550" algn="l" rtl="0" eaLnBrk="0" fontAlgn="base" hangingPunct="0">
        <a:spcBef>
          <a:spcPts val="600"/>
        </a:spcBef>
        <a:spcAft>
          <a:spcPct val="0"/>
        </a:spcAft>
        <a:buClr>
          <a:srgbClr val="C1F944"/>
        </a:buClr>
        <a:buSzPct val="90000"/>
        <a:buFont typeface="Wingdings" charset="2"/>
        <a:buChar char="S"/>
        <a:defRPr sz="2000" kern="1200">
          <a:solidFill>
            <a:srgbClr val="595959"/>
          </a:solidFill>
          <a:latin typeface="+mn-lt"/>
          <a:ea typeface="MS PGothic" pitchFamily="34" charset="-128"/>
          <a:cs typeface="MS PGothic" charset="0"/>
        </a:defRPr>
      </a:lvl2pPr>
      <a:lvl3pPr marL="1035050" indent="-349250" algn="l" rtl="0" eaLnBrk="0" fontAlgn="base" hangingPunct="0">
        <a:spcBef>
          <a:spcPts val="600"/>
        </a:spcBef>
        <a:spcAft>
          <a:spcPct val="0"/>
        </a:spcAft>
        <a:buClr>
          <a:schemeClr val="accent1"/>
        </a:buClr>
        <a:buSzPct val="90000"/>
        <a:buFont typeface="Wingdings" charset="2"/>
        <a:buChar char="S"/>
        <a:defRPr kern="1200">
          <a:solidFill>
            <a:srgbClr val="595959"/>
          </a:solidFill>
          <a:latin typeface="+mn-lt"/>
          <a:ea typeface="MS PGothic" pitchFamily="34" charset="-128"/>
          <a:cs typeface="MS PGothic" charset="0"/>
        </a:defRPr>
      </a:lvl3pPr>
      <a:lvl4pPr marL="1371600" indent="-336550" algn="l" rtl="0" eaLnBrk="0" fontAlgn="base" hangingPunct="0">
        <a:spcBef>
          <a:spcPts val="600"/>
        </a:spcBef>
        <a:spcAft>
          <a:spcPct val="0"/>
        </a:spcAft>
        <a:buClr>
          <a:srgbClr val="C1F944"/>
        </a:buClr>
        <a:buSzPct val="90000"/>
        <a:buFont typeface="Wingdings" charset="2"/>
        <a:buChar char="S"/>
        <a:defRPr kern="1200">
          <a:solidFill>
            <a:srgbClr val="595959"/>
          </a:solidFill>
          <a:latin typeface="+mn-lt"/>
          <a:ea typeface="MS PGothic" pitchFamily="34" charset="-128"/>
          <a:cs typeface="MS PGothic" charset="0"/>
        </a:defRPr>
      </a:lvl4pPr>
      <a:lvl5pPr marL="1720850" indent="-349250" algn="l" rtl="0" eaLnBrk="0" fontAlgn="base" hangingPunct="0">
        <a:spcBef>
          <a:spcPts val="600"/>
        </a:spcBef>
        <a:spcAft>
          <a:spcPct val="0"/>
        </a:spcAft>
        <a:buClr>
          <a:schemeClr val="accent1"/>
        </a:buClr>
        <a:buSzPct val="90000"/>
        <a:buFont typeface="Wingdings" charset="2"/>
        <a:buChar char="S"/>
        <a:defRPr kern="1200">
          <a:solidFill>
            <a:srgbClr val="595959"/>
          </a:solidFill>
          <a:latin typeface="+mn-lt"/>
          <a:ea typeface="MS PGothic" pitchFamily="34" charset="-128"/>
          <a:cs typeface="MS PGothic" charset="0"/>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jpeg"/><Relationship Id="rId3"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jpeg"/><Relationship Id="rId3"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1295400"/>
            <a:ext cx="8228013" cy="1927225"/>
          </a:xfrm>
        </p:spPr>
        <p:txBody>
          <a:bodyPr/>
          <a:lstStyle/>
          <a:p>
            <a:pPr eaLnBrk="1" hangingPunct="1"/>
            <a:r>
              <a:rPr lang="en-US" altLang="en-US" dirty="0" smtClean="0">
                <a:ea typeface="MS PGothic" charset="-128"/>
              </a:rPr>
              <a:t>2014</a:t>
            </a:r>
            <a:r>
              <a:rPr lang="en-US" altLang="zh-CHT" dirty="0">
                <a:ea typeface="PMingLiU" charset="0"/>
              </a:rPr>
              <a:t>-2015</a:t>
            </a:r>
            <a:r>
              <a:rPr lang="en-US" altLang="en-US" dirty="0">
                <a:ea typeface="MS PGothic" charset="-128"/>
              </a:rPr>
              <a:t>聖經地理設置</a:t>
            </a:r>
          </a:p>
        </p:txBody>
      </p:sp>
      <p:sp>
        <p:nvSpPr>
          <p:cNvPr id="3" name="Subtitle 2"/>
          <p:cNvSpPr>
            <a:spLocks noGrp="1"/>
          </p:cNvSpPr>
          <p:nvPr>
            <p:ph type="subTitle" idx="1"/>
          </p:nvPr>
        </p:nvSpPr>
        <p:spPr>
          <a:xfrm>
            <a:off x="457200" y="3308350"/>
            <a:ext cx="8228013" cy="1066800"/>
          </a:xfrm>
        </p:spPr>
        <p:txBody>
          <a:bodyPr>
            <a:normAutofit/>
          </a:bodyPr>
          <a:lstStyle/>
          <a:p>
            <a:pPr eaLnBrk="1" hangingPunct="1">
              <a:buFont typeface="Wingdings" pitchFamily="2" charset="2"/>
              <a:buNone/>
              <a:defRPr/>
            </a:pPr>
            <a:r>
              <a:rPr lang="en-US" altLang="en-US" sz="3600" dirty="0" smtClean="0">
                <a:cs typeface="+mn-cs"/>
              </a:rPr>
              <a:t>昆蘭</a:t>
            </a:r>
            <a:endParaRPr lang="en-US" sz="36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51425" y="3175"/>
            <a:ext cx="3635375" cy="1001713"/>
          </a:xfrm>
        </p:spPr>
        <p:txBody>
          <a:bodyPr/>
          <a:lstStyle/>
          <a:p>
            <a:r>
              <a:rPr lang="en-US" altLang="en-US" sz="2800">
                <a:ea typeface="MS PGothic" charset="-128"/>
              </a:rPr>
              <a:t>戰卷，又稱「光明之子與黑暗之子的爭戰</a:t>
            </a:r>
            <a:r>
              <a:rPr lang="zh-CHT" altLang="en-US" sz="2800">
                <a:ea typeface="MS PGothic" charset="-128"/>
              </a:rPr>
              <a:t>」</a:t>
            </a:r>
            <a:endParaRPr lang="en-US" altLang="en-US" sz="2800">
              <a:ea typeface="MS PGothic" charset="-128"/>
            </a:endParaRPr>
          </a:p>
        </p:txBody>
      </p:sp>
      <p:sp>
        <p:nvSpPr>
          <p:cNvPr id="18435" name="Text Placeholder 2"/>
          <p:cNvSpPr>
            <a:spLocks noGrp="1"/>
          </p:cNvSpPr>
          <p:nvPr>
            <p:ph type="body" sz="half" idx="2"/>
          </p:nvPr>
        </p:nvSpPr>
        <p:spPr>
          <a:xfrm>
            <a:off x="4495800" y="1066800"/>
            <a:ext cx="4648200" cy="5791200"/>
          </a:xfrm>
        </p:spPr>
        <p:txBody>
          <a:bodyPr/>
          <a:lstStyle/>
          <a:p>
            <a:pPr>
              <a:buFont typeface="Arial" charset="0"/>
              <a:buChar char="•"/>
            </a:pPr>
            <a:r>
              <a:rPr lang="zh-CHT" altLang="en-US" sz="1600" dirty="0">
                <a:solidFill>
                  <a:srgbClr val="595959"/>
                </a:solidFill>
                <a:ea typeface="MS PGothic" charset="-128"/>
              </a:rPr>
              <a:t>在昆蘭山洞的發現中。</a:t>
            </a:r>
            <a:r>
              <a:rPr lang="en-US" altLang="zh-CHT" sz="1600" dirty="0">
                <a:solidFill>
                  <a:srgbClr val="595959"/>
                </a:solidFill>
                <a:ea typeface="MS PGothic" charset="-128"/>
              </a:rPr>
              <a:t>《</a:t>
            </a:r>
            <a:r>
              <a:rPr lang="zh-CHT" altLang="en-US" sz="1600" dirty="0">
                <a:solidFill>
                  <a:srgbClr val="595959"/>
                </a:solidFill>
                <a:ea typeface="MS PGothic" charset="-128"/>
              </a:rPr>
              <a:t>戰卷</a:t>
            </a:r>
            <a:r>
              <a:rPr lang="en-US" altLang="zh-CHT" sz="1600" dirty="0">
                <a:solidFill>
                  <a:srgbClr val="595959"/>
                </a:solidFill>
                <a:ea typeface="MS PGothic" charset="-128"/>
              </a:rPr>
              <a:t>》</a:t>
            </a:r>
            <a:r>
              <a:rPr lang="zh-CHT" altLang="en-US" sz="1600" dirty="0">
                <a:solidFill>
                  <a:srgbClr val="595959"/>
                </a:solidFill>
                <a:ea typeface="MS PGothic" charset="-128"/>
              </a:rPr>
              <a:t>可算是最完整的文獻之一。</a:t>
            </a:r>
            <a:endParaRPr lang="en-US" altLang="zh-CHT" sz="1600" dirty="0">
              <a:solidFill>
                <a:srgbClr val="595959"/>
              </a:solidFill>
              <a:ea typeface="MS PGothic" charset="-128"/>
            </a:endParaRPr>
          </a:p>
          <a:p>
            <a:pPr>
              <a:buFont typeface="Arial" charset="0"/>
              <a:buChar char="•"/>
            </a:pPr>
            <a:r>
              <a:rPr lang="zh-CHT" altLang="en-US" sz="1600" dirty="0">
                <a:solidFill>
                  <a:srgbClr val="595959"/>
                </a:solidFill>
                <a:ea typeface="MS PGothic" charset="-128"/>
              </a:rPr>
              <a:t>基本上是一個詳盡的軍事作戰指引，</a:t>
            </a:r>
            <a:endParaRPr lang="en-US" altLang="zh-CHT" sz="1600" dirty="0">
              <a:solidFill>
                <a:srgbClr val="595959"/>
              </a:solidFill>
              <a:ea typeface="MS PGothic" charset="-128"/>
            </a:endParaRPr>
          </a:p>
          <a:p>
            <a:pPr>
              <a:buFont typeface="Arial" charset="0"/>
              <a:buChar char="•"/>
            </a:pPr>
            <a:r>
              <a:rPr lang="zh-CHT" altLang="en-US" sz="1600" dirty="0">
                <a:solidFill>
                  <a:srgbClr val="595959"/>
                </a:solidFill>
                <a:ea typeface="MS PGothic" charset="-128"/>
              </a:rPr>
              <a:t>內容主要論及兩個群體的一場爭戰</a:t>
            </a:r>
            <a:r>
              <a:rPr lang="en-US" altLang="zh-CHT" sz="1600" dirty="0">
                <a:solidFill>
                  <a:srgbClr val="595959"/>
                </a:solidFill>
                <a:ea typeface="MS PGothic" charset="-128"/>
              </a:rPr>
              <a:t>–</a:t>
            </a:r>
            <a:r>
              <a:rPr lang="zh-CHT" altLang="en-US" sz="1600" dirty="0">
                <a:solidFill>
                  <a:srgbClr val="595959"/>
                </a:solidFill>
                <a:ea typeface="MS PGothic" charset="-128"/>
              </a:rPr>
              <a:t>即「光明之子」</a:t>
            </a:r>
            <a:r>
              <a:rPr lang="en-US" altLang="zh-CHT" sz="1600" dirty="0">
                <a:solidFill>
                  <a:srgbClr val="595959"/>
                </a:solidFill>
                <a:ea typeface="MS PGothic" charset="-128"/>
              </a:rPr>
              <a:t>(Sons of Light)</a:t>
            </a:r>
            <a:r>
              <a:rPr lang="zh-CHT" altLang="en-US" sz="1600" dirty="0">
                <a:solidFill>
                  <a:srgbClr val="595959"/>
                </a:solidFill>
                <a:ea typeface="MS PGothic" charset="-128"/>
              </a:rPr>
              <a:t>與「黑暗之子」</a:t>
            </a:r>
            <a:r>
              <a:rPr lang="en-US" altLang="zh-CHT" sz="1600" dirty="0">
                <a:solidFill>
                  <a:srgbClr val="595959"/>
                </a:solidFill>
                <a:ea typeface="MS PGothic" charset="-128"/>
              </a:rPr>
              <a:t>(Sons of Darkness )</a:t>
            </a:r>
            <a:r>
              <a:rPr lang="zh-CHT" altLang="en-US" sz="1600" dirty="0">
                <a:solidFill>
                  <a:srgbClr val="595959"/>
                </a:solidFill>
                <a:ea typeface="MS PGothic" charset="-128"/>
              </a:rPr>
              <a:t>的戰役。這場戰爭將於末世爆發，是彼列</a:t>
            </a:r>
            <a:r>
              <a:rPr lang="en-US" altLang="zh-CHT" sz="1600" dirty="0">
                <a:solidFill>
                  <a:srgbClr val="595959"/>
                </a:solidFill>
                <a:ea typeface="MS PGothic" charset="-128"/>
              </a:rPr>
              <a:t>(</a:t>
            </a:r>
            <a:r>
              <a:rPr lang="zh-CHT" altLang="en-US" sz="1600" dirty="0">
                <a:solidFill>
                  <a:srgbClr val="595959"/>
                </a:solidFill>
                <a:ea typeface="MS PGothic" charset="-128"/>
              </a:rPr>
              <a:t>即撒旦</a:t>
            </a:r>
            <a:r>
              <a:rPr lang="en-US" altLang="zh-CHT" sz="1600" dirty="0">
                <a:solidFill>
                  <a:srgbClr val="595959"/>
                </a:solidFill>
                <a:ea typeface="MS PGothic" charset="-128"/>
              </a:rPr>
              <a:t>)</a:t>
            </a:r>
            <a:r>
              <a:rPr lang="zh-CHT" altLang="en-US" sz="1600" dirty="0">
                <a:solidFill>
                  <a:srgbClr val="595959"/>
                </a:solidFill>
                <a:ea typeface="MS PGothic" charset="-128"/>
              </a:rPr>
              <a:t>的邪惡力量與蒙揀選的群體之最後鬥爭。論述中還包括了禱告和讚美，內容是關於神在末世實現祂對選民所作的應許。</a:t>
            </a:r>
            <a:endParaRPr lang="en-US" altLang="zh-CHT" sz="1600" dirty="0">
              <a:solidFill>
                <a:srgbClr val="595959"/>
              </a:solidFill>
              <a:ea typeface="MS PGothic" charset="-128"/>
            </a:endParaRPr>
          </a:p>
          <a:p>
            <a:pPr>
              <a:buFont typeface="Arial" charset="0"/>
              <a:buChar char="•"/>
            </a:pPr>
            <a:r>
              <a:rPr lang="zh-CHT" altLang="en-US" sz="1600" dirty="0">
                <a:solidFill>
                  <a:srgbClr val="595959"/>
                </a:solidFill>
                <a:ea typeface="MS PGothic" charset="-128"/>
              </a:rPr>
              <a:t>這場戰爭中的關鍵，不單是</a:t>
            </a:r>
            <a:r>
              <a:rPr lang="zh-CHT" altLang="en-US" sz="1600" b="1" dirty="0">
                <a:solidFill>
                  <a:srgbClr val="595959"/>
                </a:solidFill>
                <a:ea typeface="MS PGothic" charset="-128"/>
              </a:rPr>
              <a:t>巴勒斯坦地</a:t>
            </a:r>
            <a:r>
              <a:rPr lang="zh-CHT" altLang="en-US" sz="1600" dirty="0">
                <a:solidFill>
                  <a:srgbClr val="595959"/>
                </a:solidFill>
                <a:ea typeface="MS PGothic" charset="-128"/>
              </a:rPr>
              <a:t>和</a:t>
            </a:r>
            <a:r>
              <a:rPr lang="zh-CHT" altLang="en-US" sz="1600" b="1" dirty="0">
                <a:solidFill>
                  <a:srgbClr val="595959"/>
                </a:solidFill>
                <a:ea typeface="MS PGothic" charset="-128"/>
              </a:rPr>
              <a:t>耶路撒冷聖殿</a:t>
            </a:r>
            <a:r>
              <a:rPr lang="zh-CHT" altLang="en-US" sz="1600" dirty="0">
                <a:solidFill>
                  <a:srgbClr val="595959"/>
                </a:solidFill>
                <a:ea typeface="MS PGothic" charset="-128"/>
              </a:rPr>
              <a:t>的命運</a:t>
            </a:r>
            <a:r>
              <a:rPr lang="en-US" altLang="zh-CHT" sz="1600" dirty="0">
                <a:solidFill>
                  <a:srgbClr val="595959"/>
                </a:solidFill>
                <a:ea typeface="MS PGothic" charset="-128"/>
              </a:rPr>
              <a:t>–</a:t>
            </a:r>
            <a:r>
              <a:rPr lang="zh-CHT" altLang="en-US" sz="1600" dirty="0">
                <a:solidFill>
                  <a:srgbClr val="595959"/>
                </a:solidFill>
                <a:ea typeface="MS PGothic" charset="-128"/>
              </a:rPr>
              <a:t>縱使二者均為昆蘭群體所重視的</a:t>
            </a:r>
            <a:r>
              <a:rPr lang="zh-CHT" altLang="en-US" sz="1600" dirty="0" smtClean="0">
                <a:solidFill>
                  <a:srgbClr val="595959"/>
                </a:solidFill>
                <a:ea typeface="MS PGothic" charset="-128"/>
              </a:rPr>
              <a:t>，</a:t>
            </a:r>
            <a:r>
              <a:rPr lang="zh-TW" altLang="en-US" sz="1600" dirty="0" smtClean="0">
                <a:solidFill>
                  <a:schemeClr val="tx1"/>
                </a:solidFill>
                <a:ea typeface="MS PGothic" charset="-128"/>
              </a:rPr>
              <a:t>宏觀來説</a:t>
            </a:r>
            <a:r>
              <a:rPr lang="zh-CHT" altLang="en-US" sz="1600" dirty="0" smtClean="0">
                <a:solidFill>
                  <a:srgbClr val="595959"/>
                </a:solidFill>
                <a:ea typeface="MS PGothic" charset="-128"/>
              </a:rPr>
              <a:t>，</a:t>
            </a:r>
            <a:r>
              <a:rPr lang="zh-TW" altLang="en-US" sz="1600" dirty="0" smtClean="0">
                <a:solidFill>
                  <a:srgbClr val="595959"/>
                </a:solidFill>
                <a:ea typeface="MS PGothic" charset="-128"/>
              </a:rPr>
              <a:t>可能是</a:t>
            </a:r>
            <a:r>
              <a:rPr lang="zh-CHT" altLang="en-US" sz="1600" b="1" dirty="0" smtClean="0">
                <a:solidFill>
                  <a:srgbClr val="595959"/>
                </a:solidFill>
                <a:ea typeface="MS PGothic" charset="-128"/>
              </a:rPr>
              <a:t>美</a:t>
            </a:r>
            <a:r>
              <a:rPr lang="zh-CHT" altLang="en-US" sz="1600" b="1" dirty="0">
                <a:solidFill>
                  <a:srgbClr val="595959"/>
                </a:solidFill>
                <a:ea typeface="MS PGothic" charset="-128"/>
              </a:rPr>
              <a:t>善</a:t>
            </a:r>
            <a:r>
              <a:rPr lang="zh-CHT" altLang="en-US" sz="1600" dirty="0">
                <a:solidFill>
                  <a:srgbClr val="595959"/>
                </a:solidFill>
                <a:ea typeface="MS PGothic" charset="-128"/>
              </a:rPr>
              <a:t>和</a:t>
            </a:r>
            <a:r>
              <a:rPr lang="zh-CHT" altLang="en-US" sz="1600" b="1" dirty="0">
                <a:solidFill>
                  <a:srgbClr val="595959"/>
                </a:solidFill>
                <a:ea typeface="MS PGothic" charset="-128"/>
              </a:rPr>
              <a:t>邪惡</a:t>
            </a:r>
            <a:r>
              <a:rPr lang="zh-CHT" altLang="en-US" sz="1600" dirty="0">
                <a:solidFill>
                  <a:srgbClr val="595959"/>
                </a:solidFill>
                <a:ea typeface="MS PGothic" charset="-128"/>
              </a:rPr>
              <a:t>二者最終的定數。由於書中的「敵人」明顯是指那些於公元</a:t>
            </a:r>
            <a:r>
              <a:rPr lang="en-US" altLang="zh-CHT" sz="1600" dirty="0">
                <a:solidFill>
                  <a:srgbClr val="595959"/>
                </a:solidFill>
                <a:ea typeface="MS PGothic" charset="-128"/>
              </a:rPr>
              <a:t>63</a:t>
            </a:r>
            <a:r>
              <a:rPr lang="zh-CHT" altLang="en-US" sz="1600" dirty="0">
                <a:solidFill>
                  <a:srgbClr val="595959"/>
                </a:solidFill>
                <a:ea typeface="MS PGothic" charset="-128"/>
              </a:rPr>
              <a:t>年，以武力入侵巴勒斯坦的羅馬人，這文獻估計是在那日子以後寫成的。</a:t>
            </a:r>
          </a:p>
          <a:p>
            <a:r>
              <a:rPr lang="zh-CHT" altLang="en-US" sz="1600" dirty="0">
                <a:solidFill>
                  <a:srgbClr val="595959"/>
                </a:solidFill>
                <a:ea typeface="MS PGothic" charset="-128"/>
              </a:rPr>
              <a:t>除了</a:t>
            </a:r>
            <a:r>
              <a:rPr lang="en-US" altLang="zh-CHT" sz="1600" dirty="0">
                <a:solidFill>
                  <a:srgbClr val="595959"/>
                </a:solidFill>
                <a:ea typeface="MS PGothic" charset="-128"/>
              </a:rPr>
              <a:t>《</a:t>
            </a:r>
            <a:r>
              <a:rPr lang="zh-CHT" altLang="en-US" sz="1600" dirty="0">
                <a:solidFill>
                  <a:srgbClr val="595959"/>
                </a:solidFill>
                <a:ea typeface="MS PGothic" charset="-128"/>
              </a:rPr>
              <a:t>戰卷</a:t>
            </a:r>
            <a:r>
              <a:rPr lang="en-US" altLang="zh-CHT" sz="1600" dirty="0">
                <a:solidFill>
                  <a:srgbClr val="595959"/>
                </a:solidFill>
                <a:ea typeface="MS PGothic" charset="-128"/>
              </a:rPr>
              <a:t>》</a:t>
            </a:r>
            <a:r>
              <a:rPr lang="zh-CHT" altLang="en-US" sz="1600" dirty="0">
                <a:solidFill>
                  <a:srgbClr val="595959"/>
                </a:solidFill>
                <a:ea typeface="MS PGothic" charset="-128"/>
              </a:rPr>
              <a:t>以外，還有另一個昆蘭作品</a:t>
            </a:r>
            <a:r>
              <a:rPr lang="en-US" altLang="zh-CHT" sz="1600" dirty="0">
                <a:solidFill>
                  <a:srgbClr val="595959"/>
                </a:solidFill>
                <a:ea typeface="MS PGothic" charset="-128"/>
              </a:rPr>
              <a:t>–《</a:t>
            </a:r>
            <a:r>
              <a:rPr lang="zh-CHT" altLang="en-US" sz="1600" dirty="0">
                <a:solidFill>
                  <a:srgbClr val="595959"/>
                </a:solidFill>
                <a:ea typeface="MS PGothic" charset="-128"/>
              </a:rPr>
              <a:t>戰爭守則</a:t>
            </a:r>
            <a:r>
              <a:rPr lang="en-US" altLang="zh-CHT" sz="1600" dirty="0">
                <a:solidFill>
                  <a:srgbClr val="595959"/>
                </a:solidFill>
                <a:ea typeface="MS PGothic" charset="-128"/>
              </a:rPr>
              <a:t>》(</a:t>
            </a:r>
            <a:r>
              <a:rPr lang="en-US" altLang="zh-CHT" sz="1600" dirty="0" err="1">
                <a:solidFill>
                  <a:srgbClr val="595959"/>
                </a:solidFill>
                <a:ea typeface="MS PGothic" charset="-128"/>
              </a:rPr>
              <a:t>Serekh</a:t>
            </a:r>
            <a:r>
              <a:rPr lang="en-US" altLang="zh-CHT" sz="1600" dirty="0">
                <a:solidFill>
                  <a:srgbClr val="595959"/>
                </a:solidFill>
                <a:ea typeface="MS PGothic" charset="-128"/>
              </a:rPr>
              <a:t> ha-</a:t>
            </a:r>
            <a:r>
              <a:rPr lang="en-US" altLang="zh-CHT" sz="1600" dirty="0" err="1">
                <a:solidFill>
                  <a:srgbClr val="595959"/>
                </a:solidFill>
                <a:ea typeface="MS PGothic" charset="-128"/>
              </a:rPr>
              <a:t>Milhamah</a:t>
            </a:r>
            <a:r>
              <a:rPr lang="en-US" altLang="zh-CHT" sz="1600" dirty="0">
                <a:solidFill>
                  <a:srgbClr val="595959"/>
                </a:solidFill>
                <a:ea typeface="MS PGothic" charset="-128"/>
              </a:rPr>
              <a:t> 4Q285)</a:t>
            </a:r>
            <a:r>
              <a:rPr lang="zh-CHT" altLang="en-US" sz="1600" dirty="0">
                <a:solidFill>
                  <a:srgbClr val="595959"/>
                </a:solidFill>
                <a:ea typeface="MS PGothic" charset="-128"/>
              </a:rPr>
              <a:t>，顯示了這社群期待著一場激烈的末世戰爭的來臨。這個作品已殘缺不全，但根據其中的一個殘片，我們可以知道，在這場末世之戰中，大衛之子</a:t>
            </a:r>
            <a:r>
              <a:rPr lang="en-US" altLang="zh-CHT" sz="1600" dirty="0">
                <a:solidFill>
                  <a:srgbClr val="595959"/>
                </a:solidFill>
                <a:ea typeface="MS PGothic" charset="-128"/>
              </a:rPr>
              <a:t>(</a:t>
            </a:r>
            <a:r>
              <a:rPr lang="zh-CHT" altLang="en-US" sz="1600" dirty="0">
                <a:solidFill>
                  <a:srgbClr val="595959"/>
                </a:solidFill>
                <a:ea typeface="MS PGothic" charset="-128"/>
              </a:rPr>
              <a:t>即神的彌賽亞</a:t>
            </a:r>
            <a:r>
              <a:rPr lang="en-US" altLang="zh-CHT" sz="1600" dirty="0">
                <a:solidFill>
                  <a:srgbClr val="595959"/>
                </a:solidFill>
                <a:ea typeface="MS PGothic" charset="-128"/>
              </a:rPr>
              <a:t>)</a:t>
            </a:r>
            <a:r>
              <a:rPr lang="zh-CHT" altLang="en-US" sz="1600" dirty="0">
                <a:solidFill>
                  <a:srgbClr val="595959"/>
                </a:solidFill>
                <a:ea typeface="MS PGothic" charset="-128"/>
              </a:rPr>
              <a:t>會來領導昆蘭社群爭戰，消滅仇敵。</a:t>
            </a:r>
          </a:p>
        </p:txBody>
      </p:sp>
      <p:pic>
        <p:nvPicPr>
          <p:cNvPr id="3" name="Picture Placeholder 2" descr="book-of-the-shrine.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300" r="23300"/>
          <a:stretch>
            <a:fillRect/>
          </a:stretch>
        </p:blipFill>
        <p:spPr>
          <a:xfrm>
            <a:off x="123825" y="2411413"/>
            <a:ext cx="2982913" cy="4189412"/>
          </a:xfrm>
          <a:ln>
            <a:round/>
            <a:headEnd/>
            <a:tailEnd/>
          </a:ln>
        </p:spPr>
      </p:pic>
      <p:pic>
        <p:nvPicPr>
          <p:cNvPr id="2" name="Picture Placeholder 1" descr="1QM1T.JP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9730" r="19730"/>
          <a:stretch>
            <a:fillRect/>
          </a:stretch>
        </p:blipFill>
        <p:spPr>
          <a:xfrm>
            <a:off x="2860675" y="1936750"/>
            <a:ext cx="1500188" cy="1544638"/>
          </a:xfrm>
          <a:ln>
            <a:round/>
            <a:headEnd/>
            <a:tailEnd/>
          </a:ln>
        </p:spPr>
      </p:pic>
      <p:pic>
        <p:nvPicPr>
          <p:cNvPr id="6" name="Picture Placeholder 5" descr="Shrine_of_the_Book_2.jpg"/>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7080" b="7080"/>
          <a:stretch>
            <a:fillRect/>
          </a:stretch>
        </p:blipFill>
        <p:spPr>
          <a:xfrm>
            <a:off x="269875" y="260350"/>
            <a:ext cx="3257550" cy="2092325"/>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51425" y="15875"/>
            <a:ext cx="3635375" cy="749300"/>
          </a:xfrm>
        </p:spPr>
        <p:txBody>
          <a:bodyPr/>
          <a:lstStyle/>
          <a:p>
            <a:pPr eaLnBrk="1" hangingPunct="1"/>
            <a:r>
              <a:rPr lang="en-US" altLang="en-US" b="1" u="sng">
                <a:ea typeface="PMingLiU" charset="0"/>
              </a:rPr>
              <a:t>昆籣社團</a:t>
            </a:r>
            <a:endParaRPr lang="en-US" altLang="en-US">
              <a:ea typeface="MS PGothic" charset="-128"/>
            </a:endParaRPr>
          </a:p>
        </p:txBody>
      </p:sp>
      <p:sp>
        <p:nvSpPr>
          <p:cNvPr id="20483" name="Content Placeholder 2"/>
          <p:cNvSpPr>
            <a:spLocks noGrp="1"/>
          </p:cNvSpPr>
          <p:nvPr>
            <p:ph type="body" sz="half" idx="2"/>
          </p:nvPr>
        </p:nvSpPr>
        <p:spPr>
          <a:xfrm>
            <a:off x="4418013" y="765175"/>
            <a:ext cx="4725987" cy="5994400"/>
          </a:xfrm>
        </p:spPr>
        <p:txBody>
          <a:bodyPr/>
          <a:lstStyle/>
          <a:p>
            <a:pPr marL="285750" indent="-285750" eaLnBrk="1" hangingPunct="1">
              <a:buFont typeface="Arial" charset="0"/>
              <a:buChar char="•"/>
            </a:pPr>
            <a:r>
              <a:rPr lang="en-US" altLang="en-US" sz="1500" dirty="0" smtClean="0">
                <a:solidFill>
                  <a:srgbClr val="595959"/>
                </a:solidFill>
                <a:latin typeface="PMingLiU-ExtB" charset="0"/>
                <a:ea typeface="PMingLiU-ExtB" charset="0"/>
              </a:rPr>
              <a:t>考古學者估計該遺址是某個與世隔絕的猶太教派（</a:t>
            </a:r>
            <a:r>
              <a:rPr lang="en-US" altLang="en-US" sz="1500" dirty="0">
                <a:solidFill>
                  <a:srgbClr val="595959"/>
                </a:solidFill>
                <a:latin typeface="PMingLiU-ExtB" charset="0"/>
                <a:ea typeface="PMingLiU-ExtB" charset="0"/>
              </a:rPr>
              <a:t>很可能是愛色尼派）的居住地。從哈斯摩尼</a:t>
            </a:r>
            <a:r>
              <a:rPr lang="en-US" altLang="en-US" sz="1500" dirty="0" smtClean="0">
                <a:solidFill>
                  <a:srgbClr val="595959"/>
                </a:solidFill>
                <a:latin typeface="PMingLiU-ExtB" charset="0"/>
                <a:ea typeface="PMingLiU-ExtB" charset="0"/>
              </a:rPr>
              <a:t>王朝（</a:t>
            </a:r>
            <a:r>
              <a:rPr lang="en-US" altLang="en-US" sz="1500" dirty="0">
                <a:solidFill>
                  <a:srgbClr val="595959"/>
                </a:solidFill>
                <a:latin typeface="PMingLiU-ExtB" charset="0"/>
                <a:ea typeface="PMingLiU-ExtB" charset="0"/>
              </a:rPr>
              <a:t>公元前</a:t>
            </a:r>
            <a:r>
              <a:rPr lang="en-US" altLang="ja-JP" sz="1500" dirty="0" smtClean="0">
                <a:solidFill>
                  <a:srgbClr val="595959"/>
                </a:solidFill>
                <a:latin typeface="PMingLiU-ExtB" charset="0"/>
                <a:ea typeface="PMingLiU-ExtB" charset="0"/>
              </a:rPr>
              <a:t>166</a:t>
            </a:r>
            <a:r>
              <a:rPr lang="en-US" altLang="en-US" sz="1500" dirty="0" smtClean="0">
                <a:solidFill>
                  <a:srgbClr val="595959"/>
                </a:solidFill>
                <a:latin typeface="PMingLiU-ExtB" charset="0"/>
                <a:ea typeface="PMingLiU-ExtB" charset="0"/>
              </a:rPr>
              <a:t>年）興起</a:t>
            </a:r>
            <a:r>
              <a:rPr lang="en-US" altLang="en-US" sz="1500" dirty="0">
                <a:solidFill>
                  <a:srgbClr val="595959"/>
                </a:solidFill>
                <a:latin typeface="PMingLiU-ExtB" charset="0"/>
                <a:ea typeface="PMingLiU-ExtB" charset="0"/>
              </a:rPr>
              <a:t>，到第二聖殿時期的完結（公元</a:t>
            </a:r>
            <a:r>
              <a:rPr lang="en-US" altLang="ja-JP" sz="1500" dirty="0">
                <a:solidFill>
                  <a:srgbClr val="595959"/>
                </a:solidFill>
                <a:latin typeface="PMingLiU-ExtB" charset="0"/>
                <a:ea typeface="PMingLiU-ExtB" charset="0"/>
              </a:rPr>
              <a:t>70</a:t>
            </a:r>
            <a:r>
              <a:rPr lang="en-US" altLang="en-US" sz="1500" dirty="0">
                <a:solidFill>
                  <a:srgbClr val="595959"/>
                </a:solidFill>
                <a:latin typeface="PMingLiU-ExtB" charset="0"/>
                <a:ea typeface="PMingLiU-ExtB" charset="0"/>
              </a:rPr>
              <a:t>年）期間，</a:t>
            </a:r>
            <a:r>
              <a:rPr lang="en-US" altLang="en-US" sz="1500" b="1" dirty="0">
                <a:solidFill>
                  <a:srgbClr val="595959"/>
                </a:solidFill>
                <a:latin typeface="PMingLiU-ExtB" charset="0"/>
                <a:ea typeface="PMingLiU-ExtB" charset="0"/>
              </a:rPr>
              <a:t>愛色尼派</a:t>
            </a:r>
            <a:r>
              <a:rPr lang="en-US" altLang="en-US" sz="1500" dirty="0">
                <a:solidFill>
                  <a:srgbClr val="595959"/>
                </a:solidFill>
                <a:latin typeface="PMingLiU-ExtB" charset="0"/>
                <a:ea typeface="PMingLiU-ExtB" charset="0"/>
              </a:rPr>
              <a:t>和</a:t>
            </a:r>
            <a:r>
              <a:rPr lang="en-US" altLang="en-US" sz="1500" b="1" dirty="0">
                <a:solidFill>
                  <a:srgbClr val="595959"/>
                </a:solidFill>
                <a:latin typeface="PMingLiU-ExtB" charset="0"/>
                <a:ea typeface="PMingLiU-ExtB" charset="0"/>
              </a:rPr>
              <a:t>法利賽</a:t>
            </a:r>
            <a:r>
              <a:rPr lang="en-US" altLang="en-US" sz="1500" b="1" dirty="0" smtClean="0">
                <a:solidFill>
                  <a:srgbClr val="595959"/>
                </a:solidFill>
                <a:latin typeface="PMingLiU-ExtB" charset="0"/>
                <a:ea typeface="PMingLiU-ExtB" charset="0"/>
              </a:rPr>
              <a:t>人</a:t>
            </a:r>
            <a:r>
              <a:rPr lang="en-US" altLang="en-US" sz="1500" dirty="0" smtClean="0">
                <a:solidFill>
                  <a:srgbClr val="595959"/>
                </a:solidFill>
                <a:latin typeface="PMingLiU-ExtB" charset="0"/>
                <a:ea typeface="PMingLiU-ExtB" charset="0"/>
              </a:rPr>
              <a:t>、</a:t>
            </a:r>
            <a:r>
              <a:rPr lang="en-US" altLang="en-US" sz="1500" b="1" dirty="0">
                <a:solidFill>
                  <a:srgbClr val="595959"/>
                </a:solidFill>
                <a:latin typeface="PMingLiU-ExtB" charset="0"/>
                <a:ea typeface="PMingLiU-ExtB" charset="0"/>
              </a:rPr>
              <a:t>撒都該</a:t>
            </a:r>
            <a:r>
              <a:rPr lang="en-US" altLang="en-US" sz="1500" b="1" dirty="0" smtClean="0">
                <a:solidFill>
                  <a:srgbClr val="595959"/>
                </a:solidFill>
                <a:latin typeface="PMingLiU-ExtB" charset="0"/>
                <a:ea typeface="PMingLiU-ExtB" charset="0"/>
              </a:rPr>
              <a:t>人</a:t>
            </a:r>
            <a:r>
              <a:rPr lang="en-US" altLang="en-US" sz="1500" dirty="0" smtClean="0">
                <a:solidFill>
                  <a:srgbClr val="595959"/>
                </a:solidFill>
                <a:latin typeface="PMingLiU-ExtB" charset="0"/>
                <a:ea typeface="PMingLiU-ExtB" charset="0"/>
              </a:rPr>
              <a:t>、</a:t>
            </a:r>
            <a:r>
              <a:rPr lang="en-US" altLang="en-US" sz="1500" b="1" dirty="0">
                <a:solidFill>
                  <a:srgbClr val="595959"/>
                </a:solidFill>
                <a:latin typeface="PMingLiU-ExtB" charset="0"/>
                <a:ea typeface="PMingLiU-ExtB" charset="0"/>
              </a:rPr>
              <a:t>撒瑪利亞</a:t>
            </a:r>
            <a:r>
              <a:rPr lang="en-US" altLang="en-US" sz="1500" b="1" dirty="0" smtClean="0">
                <a:solidFill>
                  <a:srgbClr val="595959"/>
                </a:solidFill>
                <a:latin typeface="PMingLiU-ExtB" charset="0"/>
                <a:ea typeface="PMingLiU-ExtB" charset="0"/>
              </a:rPr>
              <a:t>人</a:t>
            </a:r>
            <a:r>
              <a:rPr lang="en-US" altLang="en-US" sz="1500" dirty="0" smtClean="0">
                <a:solidFill>
                  <a:srgbClr val="595959"/>
                </a:solidFill>
                <a:latin typeface="PMingLiU-ExtB" charset="0"/>
                <a:ea typeface="PMingLiU-ExtB" charset="0"/>
              </a:rPr>
              <a:t>、</a:t>
            </a:r>
            <a:r>
              <a:rPr lang="en-US" altLang="en-US" sz="1500" b="1" dirty="0">
                <a:solidFill>
                  <a:srgbClr val="595959"/>
                </a:solidFill>
                <a:latin typeface="PMingLiU-ExtB" charset="0"/>
                <a:ea typeface="PMingLiU-ExtB" charset="0"/>
              </a:rPr>
              <a:t>奮銳黨（</a:t>
            </a:r>
            <a:r>
              <a:rPr lang="en-US" altLang="ja-JP" sz="1500" b="1" dirty="0">
                <a:solidFill>
                  <a:srgbClr val="595959"/>
                </a:solidFill>
                <a:latin typeface="PMingLiU-ExtB" charset="0"/>
                <a:ea typeface="PMingLiU-ExtB" charset="0"/>
              </a:rPr>
              <a:t>Zealots</a:t>
            </a:r>
            <a:r>
              <a:rPr lang="en-US" altLang="en-US" sz="1500" b="1" dirty="0">
                <a:solidFill>
                  <a:srgbClr val="595959"/>
                </a:solidFill>
                <a:latin typeface="PMingLiU-ExtB" charset="0"/>
                <a:ea typeface="PMingLiU-ExtB" charset="0"/>
              </a:rPr>
              <a:t>）</a:t>
            </a:r>
            <a:r>
              <a:rPr lang="en-US" altLang="en-US" sz="1500" dirty="0">
                <a:solidFill>
                  <a:srgbClr val="595959"/>
                </a:solidFill>
                <a:latin typeface="PMingLiU-ExtB" charset="0"/>
                <a:ea typeface="PMingLiU-ExtB" charset="0"/>
              </a:rPr>
              <a:t>、</a:t>
            </a:r>
            <a:r>
              <a:rPr lang="en-US" altLang="en-US" sz="1500" b="1" dirty="0" err="1">
                <a:solidFill>
                  <a:srgbClr val="595959"/>
                </a:solidFill>
                <a:latin typeface="PMingLiU-ExtB" charset="0"/>
                <a:ea typeface="PMingLiU-ExtB" charset="0"/>
              </a:rPr>
              <a:t>施浸約翰（</a:t>
            </a:r>
            <a:r>
              <a:rPr lang="en-US" altLang="ja-JP" sz="1500" b="1" dirty="0" err="1">
                <a:solidFill>
                  <a:srgbClr val="595959"/>
                </a:solidFill>
                <a:latin typeface="PMingLiU-ExtB" charset="0"/>
                <a:ea typeface="PMingLiU-ExtB" charset="0"/>
              </a:rPr>
              <a:t>John</a:t>
            </a:r>
            <a:r>
              <a:rPr lang="en-US" altLang="ja-JP" sz="1500" b="1" dirty="0">
                <a:solidFill>
                  <a:srgbClr val="595959"/>
                </a:solidFill>
                <a:latin typeface="PMingLiU-ExtB" charset="0"/>
                <a:ea typeface="PMingLiU-ExtB" charset="0"/>
              </a:rPr>
              <a:t> the </a:t>
            </a:r>
            <a:r>
              <a:rPr lang="en-US" altLang="ja-JP" sz="1500" b="1" dirty="0" err="1">
                <a:solidFill>
                  <a:srgbClr val="595959"/>
                </a:solidFill>
                <a:latin typeface="PMingLiU-ExtB" charset="0"/>
                <a:ea typeface="PMingLiU-ExtB" charset="0"/>
              </a:rPr>
              <a:t>Baptist</a:t>
            </a:r>
            <a:r>
              <a:rPr lang="en-US" altLang="en-US" sz="1500" b="1" dirty="0" err="1">
                <a:solidFill>
                  <a:srgbClr val="595959"/>
                </a:solidFill>
                <a:latin typeface="PMingLiU-ExtB" charset="0"/>
                <a:ea typeface="PMingLiU-ExtB" charset="0"/>
              </a:rPr>
              <a:t>）</a:t>
            </a:r>
            <a:r>
              <a:rPr lang="en-US" altLang="en-US" sz="1500" dirty="0" err="1">
                <a:solidFill>
                  <a:srgbClr val="595959"/>
                </a:solidFill>
                <a:latin typeface="PMingLiU-ExtB" charset="0"/>
                <a:ea typeface="PMingLiU-ExtB" charset="0"/>
              </a:rPr>
              <a:t>及其他派别等等，在以色列土地上，組成了</a:t>
            </a:r>
            <a:r>
              <a:rPr lang="en-US" altLang="en-US" sz="1500" b="1" dirty="0" err="1">
                <a:solidFill>
                  <a:srgbClr val="595959"/>
                </a:solidFill>
                <a:latin typeface="PMingLiU-ExtB" charset="0"/>
                <a:ea typeface="PMingLiU-ExtB" charset="0"/>
              </a:rPr>
              <a:t>基本的猶太教會社</a:t>
            </a:r>
            <a:r>
              <a:rPr lang="en-US" altLang="en-US" sz="1500" dirty="0">
                <a:solidFill>
                  <a:srgbClr val="595959"/>
                </a:solidFill>
                <a:latin typeface="PMingLiU-ExtB" charset="0"/>
                <a:ea typeface="PMingLiU-ExtB" charset="0"/>
              </a:rPr>
              <a:t>。</a:t>
            </a:r>
            <a:endParaRPr lang="en-US" altLang="ja-JP" sz="1500" dirty="0">
              <a:solidFill>
                <a:srgbClr val="595959"/>
              </a:solidFill>
              <a:latin typeface="PMingLiU-ExtB" charset="0"/>
              <a:ea typeface="PMingLiU-ExtB" charset="0"/>
            </a:endParaRPr>
          </a:p>
          <a:p>
            <a:pPr marL="285750" indent="-285750" eaLnBrk="1" hangingPunct="1">
              <a:buFont typeface="Arial" charset="0"/>
              <a:buChar char="•"/>
            </a:pPr>
            <a:r>
              <a:rPr lang="en-US" altLang="en-US" sz="1500" dirty="0" err="1" smtClean="0">
                <a:solidFill>
                  <a:srgbClr val="595959"/>
                </a:solidFill>
                <a:latin typeface="PMingLiU-ExtB" charset="0"/>
                <a:ea typeface="PMingLiU-ExtB" charset="0"/>
              </a:rPr>
              <a:t>愛色尼派在死海古卷中被稱為</a:t>
            </a:r>
            <a:r>
              <a:rPr lang="en-US" altLang="ja-JP" sz="1500" b="1" i="1" dirty="0" err="1" smtClean="0">
                <a:solidFill>
                  <a:srgbClr val="595959"/>
                </a:solidFill>
                <a:latin typeface="PMingLiU-ExtB" charset="0"/>
                <a:ea typeface="PMingLiU-ExtB" charset="0"/>
              </a:rPr>
              <a:t>adat</a:t>
            </a:r>
            <a:r>
              <a:rPr lang="en-US" altLang="ja-JP" sz="1500" b="1" i="1" dirty="0" smtClean="0">
                <a:solidFill>
                  <a:srgbClr val="595959"/>
                </a:solidFill>
                <a:latin typeface="PMingLiU-ExtB" charset="0"/>
                <a:ea typeface="PMingLiU-ExtB" charset="0"/>
              </a:rPr>
              <a:t> </a:t>
            </a:r>
            <a:r>
              <a:rPr lang="en-US" altLang="ja-JP" sz="1500" b="1" i="1" dirty="0" err="1">
                <a:solidFill>
                  <a:srgbClr val="595959"/>
                </a:solidFill>
                <a:latin typeface="PMingLiU-ExtB" charset="0"/>
                <a:ea typeface="PMingLiU-ExtB" charset="0"/>
              </a:rPr>
              <a:t>hayahad</a:t>
            </a:r>
            <a:r>
              <a:rPr lang="en-US" altLang="ja-JP" sz="1500" b="1" i="1" dirty="0">
                <a:solidFill>
                  <a:srgbClr val="595959"/>
                </a:solidFill>
                <a:latin typeface="PMingLiU-ExtB" charset="0"/>
                <a:ea typeface="PMingLiU-ExtB" charset="0"/>
              </a:rPr>
              <a:t> </a:t>
            </a:r>
            <a:r>
              <a:rPr lang="en-US" altLang="en-US" sz="1500" dirty="0">
                <a:solidFill>
                  <a:srgbClr val="595959"/>
                </a:solidFill>
                <a:latin typeface="PMingLiU-ExtB" charset="0"/>
                <a:ea typeface="PMingLiU-ExtB" charset="0"/>
              </a:rPr>
              <a:t>（即會社委員會）。昆蘭會社形成的原因，</a:t>
            </a:r>
            <a:r>
              <a:rPr lang="en-US" altLang="en-US" sz="1500" b="1" dirty="0">
                <a:solidFill>
                  <a:srgbClr val="595959"/>
                </a:solidFill>
                <a:latin typeface="PMingLiU-ExtB" charset="0"/>
                <a:ea typeface="PMingLiU-ExtB" charset="0"/>
              </a:rPr>
              <a:t>是由於當時耶路撒冷爆發了關於聖殿問題的爭議，古卷中題及的「正義之師」，即該教派創始人，他在這些爭議中決定，帶領教徒放棄他們認為被「褻瀆」的聖殿，到死海附近隱居。</a:t>
            </a:r>
            <a:endParaRPr lang="en-US" altLang="ja-JP" sz="1500" b="1" dirty="0">
              <a:solidFill>
                <a:srgbClr val="595959"/>
              </a:solidFill>
              <a:latin typeface="PMingLiU-ExtB" charset="0"/>
              <a:ea typeface="PMingLiU-ExtB" charset="0"/>
            </a:endParaRPr>
          </a:p>
          <a:p>
            <a:pPr marL="285750" indent="-285750" eaLnBrk="1" hangingPunct="1">
              <a:buFont typeface="Arial" charset="0"/>
              <a:buChar char="•"/>
            </a:pPr>
            <a:r>
              <a:rPr lang="en-US" altLang="en-US" sz="1500" dirty="0">
                <a:solidFill>
                  <a:srgbClr val="595959"/>
                </a:solidFill>
                <a:latin typeface="PMingLiU-ExtB" charset="0"/>
                <a:ea typeface="PMingLiU-ExtB" charset="0"/>
              </a:rPr>
              <a:t>昆蘭會社的成員深居簡出，以祈盼彌賽亞的降臨為己命。他們最終目標是回到耶路撒冷，並堅信當救贖時刻來臨時，神會重建他們理想中聖潔的聖殿。然而，</a:t>
            </a:r>
            <a:r>
              <a:rPr lang="en-US" altLang="en-US" sz="1500" b="1" dirty="0">
                <a:solidFill>
                  <a:srgbClr val="595959"/>
                </a:solidFill>
                <a:latin typeface="PMingLiU-ExtB" charset="0"/>
                <a:ea typeface="PMingLiU-ExtB" charset="0"/>
              </a:rPr>
              <a:t>西元</a:t>
            </a:r>
            <a:r>
              <a:rPr lang="en-US" altLang="ja-JP" sz="1500" b="1" dirty="0">
                <a:solidFill>
                  <a:srgbClr val="595959"/>
                </a:solidFill>
                <a:latin typeface="PMingLiU-ExtB" charset="0"/>
                <a:ea typeface="PMingLiU-ExtB" charset="0"/>
              </a:rPr>
              <a:t>68</a:t>
            </a:r>
            <a:r>
              <a:rPr lang="en-US" altLang="en-US" sz="1500" b="1" dirty="0">
                <a:solidFill>
                  <a:srgbClr val="595959"/>
                </a:solidFill>
                <a:latin typeface="PMingLiU-ExtB" charset="0"/>
                <a:ea typeface="PMingLiU-ExtB" charset="0"/>
              </a:rPr>
              <a:t>年，羅馬軍隊在入侵耶路撒冷時，為了鎮壓猶太人革命起義而摧毁了他們的聚居地。</a:t>
            </a:r>
            <a:endParaRPr lang="en-US" altLang="ja-JP" sz="1500" b="1" dirty="0">
              <a:solidFill>
                <a:srgbClr val="595959"/>
              </a:solidFill>
              <a:latin typeface="PMingLiU-ExtB" charset="0"/>
              <a:ea typeface="PMingLiU-ExtB" charset="0"/>
            </a:endParaRPr>
          </a:p>
          <a:p>
            <a:pPr marL="285750" indent="-285750" eaLnBrk="1" hangingPunct="1">
              <a:buFont typeface="Arial" charset="0"/>
              <a:buChar char="•"/>
            </a:pPr>
            <a:r>
              <a:rPr lang="en-US" altLang="en-US" sz="1500" dirty="0">
                <a:solidFill>
                  <a:srgbClr val="595959"/>
                </a:solidFill>
                <a:latin typeface="PMingLiU-ExtB" charset="0"/>
                <a:ea typeface="PMingLiU-ExtB" charset="0"/>
              </a:rPr>
              <a:t>多數學者認為，古卷屬於昆蘭會社的</a:t>
            </a:r>
            <a:r>
              <a:rPr lang="en-US" altLang="en-US" sz="1500" b="1" dirty="0">
                <a:solidFill>
                  <a:srgbClr val="595959"/>
                </a:solidFill>
                <a:latin typeface="PMingLiU-ExtB" charset="0"/>
                <a:ea typeface="PMingLiU-ExtB" charset="0"/>
              </a:rPr>
              <a:t>收藏作品</a:t>
            </a:r>
            <a:r>
              <a:rPr lang="en-US" altLang="en-US" sz="1500" dirty="0">
                <a:solidFill>
                  <a:srgbClr val="595959"/>
                </a:solidFill>
                <a:latin typeface="PMingLiU-ExtB" charset="0"/>
                <a:ea typeface="PMingLiU-ExtB" charset="0"/>
              </a:rPr>
              <a:t>，</a:t>
            </a:r>
            <a:r>
              <a:rPr lang="en-US" altLang="en-US" sz="1500" b="1" dirty="0">
                <a:solidFill>
                  <a:srgbClr val="595959"/>
                </a:solidFill>
                <a:latin typeface="PMingLiU-ExtB" charset="0"/>
                <a:ea typeface="PMingLiU-ExtB" charset="0"/>
              </a:rPr>
              <a:t>由於當時羅馬軍隊正向耶路撒冷推進，宗派成員被迫離開家園。他們便把古卷埋藏在洞穴內，祈望有一天能把經卷從洞穴中取回</a:t>
            </a:r>
            <a:r>
              <a:rPr lang="en-US" altLang="en-US" sz="1500" dirty="0">
                <a:solidFill>
                  <a:srgbClr val="595959"/>
                </a:solidFill>
                <a:latin typeface="PMingLiU-ExtB" charset="0"/>
                <a:ea typeface="PMingLiU-ExtB" charset="0"/>
              </a:rPr>
              <a:t>。</a:t>
            </a:r>
          </a:p>
        </p:txBody>
      </p:sp>
      <p:pic>
        <p:nvPicPr>
          <p:cNvPr id="2" name="Picture Placeholder 1" descr="image002.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7002" r="7002"/>
          <a:stretch>
            <a:fillRect/>
          </a:stretch>
        </p:blipFill>
        <p:spPr>
          <a:xfrm>
            <a:off x="269875" y="3121025"/>
            <a:ext cx="3505200" cy="3505200"/>
          </a:xfrm>
          <a:ln>
            <a:round/>
            <a:headEnd/>
            <a:tailEnd/>
          </a:ln>
        </p:spPr>
      </p:pic>
      <p:pic>
        <p:nvPicPr>
          <p:cNvPr id="3" name="Picture Placeholder 2" descr="image013.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3694" r="3694"/>
          <a:stretch>
            <a:fillRect/>
          </a:stretch>
        </p:blipFill>
        <p:spPr>
          <a:xfrm>
            <a:off x="398463" y="79375"/>
            <a:ext cx="3128962" cy="2954338"/>
          </a:xfrm>
          <a:ln>
            <a:round/>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495800" y="307975"/>
            <a:ext cx="4648200" cy="722313"/>
          </a:xfrm>
        </p:spPr>
        <p:txBody>
          <a:bodyPr/>
          <a:lstStyle/>
          <a:p>
            <a:r>
              <a:rPr lang="en-US" altLang="en-US">
                <a:ea typeface="MS PGothic" charset="-128"/>
              </a:rPr>
              <a:t>Essenes </a:t>
            </a:r>
            <a:r>
              <a:rPr lang="zh-CHT" altLang="en-US">
                <a:ea typeface="MS PGothic" charset="-128"/>
              </a:rPr>
              <a:t>愛色尼派</a:t>
            </a:r>
          </a:p>
        </p:txBody>
      </p:sp>
      <p:sp>
        <p:nvSpPr>
          <p:cNvPr id="21507" name="Text Placeholder 2"/>
          <p:cNvSpPr>
            <a:spLocks noGrp="1"/>
          </p:cNvSpPr>
          <p:nvPr>
            <p:ph type="body" sz="half" idx="2"/>
          </p:nvPr>
        </p:nvSpPr>
        <p:spPr>
          <a:xfrm>
            <a:off x="4495800" y="1290638"/>
            <a:ext cx="4648200" cy="5567362"/>
          </a:xfrm>
        </p:spPr>
        <p:txBody>
          <a:bodyPr/>
          <a:lstStyle/>
          <a:p>
            <a:pPr>
              <a:lnSpc>
                <a:spcPct val="90000"/>
              </a:lnSpc>
              <a:buFont typeface="Arial" charset="0"/>
              <a:buChar char="•"/>
            </a:pPr>
            <a:r>
              <a:rPr lang="zh-CHT" altLang="en-US" dirty="0">
                <a:solidFill>
                  <a:srgbClr val="595959"/>
                </a:solidFill>
                <a:ea typeface="MS PGothic" charset="-128"/>
              </a:rPr>
              <a:t>「愛色尼」</a:t>
            </a:r>
            <a:r>
              <a:rPr lang="en-US" altLang="zh-CHT" dirty="0">
                <a:solidFill>
                  <a:srgbClr val="595959"/>
                </a:solidFill>
                <a:ea typeface="MS PGothic" charset="-128"/>
              </a:rPr>
              <a:t>(</a:t>
            </a:r>
            <a:r>
              <a:rPr lang="en-US" altLang="zh-CHT" dirty="0" err="1">
                <a:solidFill>
                  <a:srgbClr val="595959"/>
                </a:solidFill>
                <a:ea typeface="MS PGothic" charset="-128"/>
              </a:rPr>
              <a:t>Essense</a:t>
            </a:r>
            <a:r>
              <a:rPr lang="en-US" altLang="zh-CHT" dirty="0">
                <a:solidFill>
                  <a:srgbClr val="595959"/>
                </a:solidFill>
                <a:ea typeface="MS PGothic" charset="-128"/>
              </a:rPr>
              <a:t>)</a:t>
            </a:r>
            <a:r>
              <a:rPr lang="zh-CHT" altLang="en-US" dirty="0">
                <a:solidFill>
                  <a:srgbClr val="595959"/>
                </a:solidFill>
                <a:ea typeface="MS PGothic" charset="-128"/>
              </a:rPr>
              <a:t> ， 簡單來說，愛色尼人就是聖人</a:t>
            </a:r>
            <a:r>
              <a:rPr lang="en-US" altLang="zh-CHT" dirty="0">
                <a:solidFill>
                  <a:srgbClr val="595959"/>
                </a:solidFill>
                <a:ea typeface="MS PGothic" charset="-128"/>
              </a:rPr>
              <a:t>(</a:t>
            </a:r>
            <a:r>
              <a:rPr lang="en-US" altLang="en-US" dirty="0" err="1">
                <a:solidFill>
                  <a:srgbClr val="595959"/>
                </a:solidFill>
                <a:ea typeface="MS PGothic" charset="-128"/>
              </a:rPr>
              <a:t>推斷教派名字是來自希臘文字「hosios」即「聖潔的</a:t>
            </a:r>
            <a:r>
              <a:rPr lang="en-US" altLang="en-US" dirty="0">
                <a:solidFill>
                  <a:srgbClr val="595959"/>
                </a:solidFill>
                <a:ea typeface="MS PGothic" charset="-128"/>
              </a:rPr>
              <a:t>」</a:t>
            </a:r>
            <a:r>
              <a:rPr lang="en-US" altLang="zh-CHT" dirty="0">
                <a:solidFill>
                  <a:srgbClr val="595959"/>
                </a:solidFill>
                <a:ea typeface="MS PGothic" charset="-128"/>
              </a:rPr>
              <a:t>)</a:t>
            </a:r>
            <a:r>
              <a:rPr lang="zh-CHT" altLang="en-US" dirty="0">
                <a:solidFill>
                  <a:srgbClr val="595959"/>
                </a:solidFill>
                <a:ea typeface="MS PGothic" charset="-128"/>
              </a:rPr>
              <a:t>，這亦是源於希伯來或阿拉美語</a:t>
            </a:r>
            <a:r>
              <a:rPr lang="en-US" altLang="zh-CHT" dirty="0">
                <a:solidFill>
                  <a:srgbClr val="595959"/>
                </a:solidFill>
                <a:ea typeface="MS PGothic" charset="-128"/>
              </a:rPr>
              <a:t>(Aramaic)</a:t>
            </a:r>
            <a:r>
              <a:rPr lang="zh-CHT" altLang="en-US" dirty="0">
                <a:solidFill>
                  <a:srgbClr val="595959"/>
                </a:solidFill>
                <a:ea typeface="MS PGothic" charset="-128"/>
              </a:rPr>
              <a:t>的意思。但另有研究覺得與昆蘭</a:t>
            </a:r>
            <a:r>
              <a:rPr lang="en-US" altLang="zh-CHT" dirty="0">
                <a:solidFill>
                  <a:srgbClr val="595959"/>
                </a:solidFill>
                <a:ea typeface="MS PGothic" charset="-128"/>
              </a:rPr>
              <a:t>(Qumran)</a:t>
            </a:r>
            <a:r>
              <a:rPr lang="zh-CHT" altLang="en-US" dirty="0">
                <a:solidFill>
                  <a:srgbClr val="595959"/>
                </a:solidFill>
                <a:ea typeface="MS PGothic" charset="-128"/>
              </a:rPr>
              <a:t>有關，但是仍無法完全確定。</a:t>
            </a:r>
            <a:endParaRPr lang="en-US" altLang="zh-CHT" dirty="0">
              <a:solidFill>
                <a:srgbClr val="595959"/>
              </a:solidFill>
              <a:ea typeface="MS PGothic" charset="-128"/>
            </a:endParaRPr>
          </a:p>
          <a:p>
            <a:pPr>
              <a:lnSpc>
                <a:spcPct val="90000"/>
              </a:lnSpc>
              <a:buFont typeface="Arial" charset="0"/>
              <a:buChar char="•"/>
            </a:pPr>
            <a:r>
              <a:rPr lang="zh-CHT" altLang="en-US" dirty="0">
                <a:solidFill>
                  <a:srgbClr val="595959"/>
                </a:solidFill>
                <a:ea typeface="MS PGothic" charset="-128"/>
              </a:rPr>
              <a:t>愛色尼派</a:t>
            </a:r>
            <a:r>
              <a:rPr lang="en-US" altLang="zh-CHT" dirty="0">
                <a:solidFill>
                  <a:srgbClr val="595959"/>
                </a:solidFill>
                <a:ea typeface="MS PGothic" charset="-128"/>
              </a:rPr>
              <a:t>(</a:t>
            </a:r>
            <a:r>
              <a:rPr lang="en-US" altLang="zh-CHT" dirty="0" err="1">
                <a:solidFill>
                  <a:srgbClr val="595959"/>
                </a:solidFill>
                <a:ea typeface="MS PGothic" charset="-128"/>
              </a:rPr>
              <a:t>Essenes</a:t>
            </a:r>
            <a:r>
              <a:rPr lang="en-US" altLang="zh-CHT" dirty="0">
                <a:solidFill>
                  <a:srgbClr val="595959"/>
                </a:solidFill>
                <a:ea typeface="MS PGothic" charset="-128"/>
              </a:rPr>
              <a:t>)</a:t>
            </a:r>
            <a:r>
              <a:rPr lang="zh-CHT" altLang="en-US" dirty="0">
                <a:solidFill>
                  <a:srgbClr val="595959"/>
                </a:solidFill>
                <a:ea typeface="MS PGothic" charset="-128"/>
              </a:rPr>
              <a:t>和法利賽人的起源，同樣可追溯到馬加比的反希臘化的敬虔運動。愛色尼教派的早期歷史至今仍不甚清楚</a:t>
            </a:r>
            <a:r>
              <a:rPr lang="en-US" altLang="zh-CHT" dirty="0">
                <a:solidFill>
                  <a:srgbClr val="595959"/>
                </a:solidFill>
                <a:ea typeface="MS PGothic" charset="-128"/>
              </a:rPr>
              <a:t>(</a:t>
            </a:r>
            <a:r>
              <a:rPr lang="zh-CHT" altLang="en-US" dirty="0">
                <a:solidFill>
                  <a:srgbClr val="595959"/>
                </a:solidFill>
                <a:ea typeface="MS PGothic" charset="-128"/>
              </a:rPr>
              <a:t>起源太古遠</a:t>
            </a:r>
            <a:r>
              <a:rPr lang="en-US" altLang="zh-CHT" dirty="0">
                <a:solidFill>
                  <a:srgbClr val="595959"/>
                </a:solidFill>
                <a:ea typeface="MS PGothic" charset="-128"/>
              </a:rPr>
              <a:t>?)</a:t>
            </a:r>
            <a:r>
              <a:rPr lang="zh-CHT" altLang="en-US" dirty="0">
                <a:solidFill>
                  <a:srgbClr val="595959"/>
                </a:solidFill>
                <a:ea typeface="MS PGothic" charset="-128"/>
              </a:rPr>
              <a:t>。約瑟夫則認為自有猶太人始祖，便有愛色尼人的組織。愛色尼運動在基督降生之前，一度成為猶太教的主流，後來信徒逐漸退出巴勒斯坦社會，隱居山野過苦修的生活。</a:t>
            </a:r>
            <a:endParaRPr lang="en-US" altLang="zh-CHT" dirty="0">
              <a:solidFill>
                <a:srgbClr val="595959"/>
              </a:solidFill>
              <a:ea typeface="MS PGothic" charset="-128"/>
            </a:endParaRPr>
          </a:p>
          <a:p>
            <a:pPr>
              <a:lnSpc>
                <a:spcPct val="90000"/>
              </a:lnSpc>
              <a:buFont typeface="Arial" charset="0"/>
              <a:buChar char="•"/>
            </a:pPr>
            <a:r>
              <a:rPr lang="zh-CHT" altLang="en-US" b="1" dirty="0">
                <a:solidFill>
                  <a:srgbClr val="595959"/>
                </a:solidFill>
                <a:ea typeface="MS PGothic" charset="-128"/>
              </a:rPr>
              <a:t>希律時代，</a:t>
            </a:r>
            <a:r>
              <a:rPr lang="en-US" altLang="zh-CHT" b="1" dirty="0">
                <a:solidFill>
                  <a:srgbClr val="595959"/>
                </a:solidFill>
                <a:ea typeface="MS PGothic" charset="-128"/>
              </a:rPr>
              <a:t>(</a:t>
            </a:r>
            <a:r>
              <a:rPr lang="zh-CHT" altLang="en-US" b="1" dirty="0">
                <a:solidFill>
                  <a:srgbClr val="595959"/>
                </a:solidFill>
                <a:ea typeface="MS PGothic" charset="-128"/>
              </a:rPr>
              <a:t>公元前</a:t>
            </a:r>
            <a:r>
              <a:rPr lang="en-US" altLang="zh-CHT" b="1" dirty="0">
                <a:solidFill>
                  <a:srgbClr val="595959"/>
                </a:solidFill>
                <a:ea typeface="MS PGothic" charset="-128"/>
              </a:rPr>
              <a:t>20</a:t>
            </a:r>
            <a:r>
              <a:rPr lang="zh-CHT" altLang="en-US" b="1" dirty="0">
                <a:solidFill>
                  <a:srgbClr val="595959"/>
                </a:solidFill>
                <a:ea typeface="MS PGothic" charset="-128"/>
              </a:rPr>
              <a:t>年</a:t>
            </a:r>
            <a:r>
              <a:rPr lang="en-US" altLang="zh-CHT" b="1" dirty="0">
                <a:solidFill>
                  <a:srgbClr val="595959"/>
                </a:solidFill>
                <a:ea typeface="MS PGothic" charset="-128"/>
              </a:rPr>
              <a:t>)</a:t>
            </a:r>
            <a:r>
              <a:rPr lang="zh-CHT" altLang="en-US" b="1" dirty="0">
                <a:solidFill>
                  <a:srgbClr val="595959"/>
                </a:solidFill>
                <a:ea typeface="MS PGothic" charset="-128"/>
              </a:rPr>
              <a:t>曾有對他的反抗運動，當時反抗團體分裂為三派法利賽派、撒都該與愛色尼，但是唯獨愛色尼派沒有接受希律的誓約。</a:t>
            </a:r>
            <a:endParaRPr lang="en-US" altLang="zh-CHT" b="1" dirty="0">
              <a:solidFill>
                <a:srgbClr val="595959"/>
              </a:solidFill>
              <a:ea typeface="MS PGothic" charset="-128"/>
            </a:endParaRPr>
          </a:p>
          <a:p>
            <a:pPr>
              <a:lnSpc>
                <a:spcPct val="90000"/>
              </a:lnSpc>
              <a:buFont typeface="Arial" charset="0"/>
              <a:buChar char="•"/>
            </a:pPr>
            <a:endParaRPr lang="en-US" altLang="zh-CHT" dirty="0">
              <a:solidFill>
                <a:srgbClr val="595959"/>
              </a:solidFill>
              <a:ea typeface="MS PGothic" charset="-128"/>
            </a:endParaRPr>
          </a:p>
          <a:p>
            <a:pPr>
              <a:lnSpc>
                <a:spcPct val="90000"/>
              </a:lnSpc>
              <a:buFont typeface="Arial" charset="0"/>
              <a:buChar char="•"/>
            </a:pPr>
            <a:endParaRPr lang="en-US" altLang="en-US" dirty="0">
              <a:solidFill>
                <a:srgbClr val="595959"/>
              </a:solidFill>
              <a:ea typeface="MS PGothic" charset="-128"/>
            </a:endParaRPr>
          </a:p>
        </p:txBody>
      </p:sp>
      <p:pic>
        <p:nvPicPr>
          <p:cNvPr id="4" name="Picture Placeholder 3" descr="qumran_ricostr.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517" r="17517"/>
          <a:stretch>
            <a:fillRect/>
          </a:stretch>
        </p:blipFill>
        <p:spPr>
          <a:xfrm>
            <a:off x="0" y="3016250"/>
            <a:ext cx="4495800" cy="3505200"/>
          </a:xfrm>
          <a:ln>
            <a:round/>
            <a:headEnd/>
            <a:tailEnd/>
          </a:ln>
        </p:spPr>
      </p:pic>
      <p:pic>
        <p:nvPicPr>
          <p:cNvPr id="2" name="Picture Placeholder 1" descr="P1020450.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8993" b="8993"/>
          <a:stretch>
            <a:fillRect/>
          </a:stretch>
        </p:blipFill>
        <p:spPr>
          <a:xfrm>
            <a:off x="269875" y="423863"/>
            <a:ext cx="3951288" cy="2430462"/>
          </a:xfrm>
          <a:ln>
            <a:round/>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sz="half" idx="2"/>
          </p:nvPr>
        </p:nvSpPr>
        <p:spPr>
          <a:xfrm>
            <a:off x="0" y="1092200"/>
            <a:ext cx="4648200" cy="5567363"/>
          </a:xfrm>
        </p:spPr>
        <p:txBody>
          <a:bodyPr>
            <a:normAutofit/>
          </a:bodyPr>
          <a:lstStyle/>
          <a:p>
            <a:pPr>
              <a:lnSpc>
                <a:spcPct val="90000"/>
              </a:lnSpc>
            </a:pPr>
            <a:r>
              <a:rPr lang="zh-CHT" altLang="en-US" dirty="0">
                <a:solidFill>
                  <a:schemeClr val="bg1"/>
                </a:solidFill>
                <a:ea typeface="MS PGothic" charset="-128"/>
              </a:rPr>
              <a:t>愛色尼派是一群嚴格苦行的虔誠猶太人。</a:t>
            </a:r>
            <a:endParaRPr lang="en-US" altLang="zh-CHT" dirty="0">
              <a:solidFill>
                <a:schemeClr val="bg1"/>
              </a:solidFill>
              <a:ea typeface="MS PGothic" charset="-128"/>
            </a:endParaRPr>
          </a:p>
          <a:p>
            <a:pPr>
              <a:lnSpc>
                <a:spcPct val="90000"/>
              </a:lnSpc>
            </a:pPr>
            <a:r>
              <a:rPr lang="zh-CHT" altLang="en-US" dirty="0">
                <a:solidFill>
                  <a:schemeClr val="bg1"/>
                </a:solidFill>
                <a:ea typeface="MS PGothic" charset="-128"/>
              </a:rPr>
              <a:t>約瑟</a:t>
            </a:r>
            <a:r>
              <a:rPr lang="zh-CHT" altLang="en-US" dirty="0" smtClean="0">
                <a:solidFill>
                  <a:schemeClr val="bg1"/>
                </a:solidFill>
                <a:ea typeface="MS PGothic" charset="-128"/>
              </a:rPr>
              <a:t>夫</a:t>
            </a:r>
            <a:r>
              <a:rPr lang="zh-TW" altLang="en-US" dirty="0" smtClean="0">
                <a:solidFill>
                  <a:schemeClr val="bg1"/>
                </a:solidFill>
                <a:ea typeface="MS PGothic" charset="-128"/>
              </a:rPr>
              <a:t>　</a:t>
            </a:r>
            <a:r>
              <a:rPr lang="en-US" altLang="ja-JP" dirty="0" smtClean="0">
                <a:solidFill>
                  <a:schemeClr val="bg1"/>
                </a:solidFill>
                <a:ea typeface="MS PGothic" charset="-128"/>
              </a:rPr>
              <a:t>Josephus</a:t>
            </a:r>
            <a:r>
              <a:rPr lang="zh-TW" altLang="en-US" dirty="0" smtClean="0">
                <a:solidFill>
                  <a:schemeClr val="bg1"/>
                </a:solidFill>
                <a:ea typeface="MS PGothic" charset="-128"/>
              </a:rPr>
              <a:t>　</a:t>
            </a:r>
            <a:r>
              <a:rPr lang="zh-TW" altLang="en-US" dirty="0" smtClean="0">
                <a:solidFill>
                  <a:schemeClr val="bg1"/>
                </a:solidFill>
              </a:rPr>
              <a:t> </a:t>
            </a:r>
            <a:r>
              <a:rPr lang="en-US" altLang="zh-TW" dirty="0" smtClean="0">
                <a:solidFill>
                  <a:schemeClr val="bg1"/>
                </a:solidFill>
              </a:rPr>
              <a:t/>
            </a:r>
            <a:br>
              <a:rPr lang="en-US" altLang="zh-TW" dirty="0" smtClean="0">
                <a:solidFill>
                  <a:schemeClr val="bg1"/>
                </a:solidFill>
              </a:rPr>
            </a:br>
            <a:r>
              <a:rPr lang="zh-TW" altLang="en-US" dirty="0" smtClean="0">
                <a:solidFill>
                  <a:schemeClr val="bg1"/>
                </a:solidFill>
              </a:rPr>
              <a:t>（猶太歷史學家；公元</a:t>
            </a:r>
            <a:r>
              <a:rPr lang="en-US" altLang="zh-TW" dirty="0" smtClean="0">
                <a:solidFill>
                  <a:schemeClr val="bg1"/>
                </a:solidFill>
              </a:rPr>
              <a:t>37</a:t>
            </a:r>
            <a:r>
              <a:rPr lang="zh-TW" altLang="en-US" dirty="0" smtClean="0">
                <a:solidFill>
                  <a:schemeClr val="bg1"/>
                </a:solidFill>
              </a:rPr>
              <a:t>年至大約</a:t>
            </a:r>
            <a:r>
              <a:rPr lang="en-US" altLang="zh-TW" dirty="0" smtClean="0">
                <a:solidFill>
                  <a:schemeClr val="bg1"/>
                </a:solidFill>
              </a:rPr>
              <a:t>100</a:t>
            </a:r>
            <a:r>
              <a:rPr lang="zh-TW" altLang="en-US" dirty="0" smtClean="0">
                <a:solidFill>
                  <a:schemeClr val="bg1"/>
                </a:solidFill>
              </a:rPr>
              <a:t>年</a:t>
            </a:r>
            <a:r>
              <a:rPr lang="en-US" altLang="ja-JP" dirty="0" smtClean="0">
                <a:solidFill>
                  <a:schemeClr val="bg1"/>
                </a:solidFill>
                <a:ea typeface="MS PGothic" charset="-128"/>
              </a:rPr>
              <a:t>):</a:t>
            </a:r>
            <a:endParaRPr lang="en-US" altLang="ja-JP"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敬虔、極聖潔聞名</a:t>
            </a:r>
            <a:endParaRPr lang="en-US" altLang="zh-CHT"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鄙視婚姻，卻會收養人家的孩子；但亦有認為結婚是重要的支派</a:t>
            </a:r>
            <a:endParaRPr lang="en-US" altLang="zh-CHT"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他們輕視財富，過著凡物公用的生活</a:t>
            </a:r>
            <a:endParaRPr lang="en-US" altLang="zh-CHT"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並非集中住在某一城市，而是分佈於不同城市的</a:t>
            </a:r>
            <a:endParaRPr lang="en-US" altLang="zh-CHT"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雖然素未謀面，當地人也會熱情招待</a:t>
            </a:r>
            <a:endParaRPr lang="en-US" altLang="zh-CHT"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外人可以加入團體，但是需要時間</a:t>
            </a:r>
            <a:r>
              <a:rPr lang="en-US" altLang="zh-CHT" dirty="0">
                <a:solidFill>
                  <a:schemeClr val="bg1"/>
                </a:solidFill>
                <a:ea typeface="MS PGothic" charset="-128"/>
              </a:rPr>
              <a:t>(</a:t>
            </a:r>
            <a:r>
              <a:rPr lang="zh-CHT" altLang="en-US" dirty="0">
                <a:solidFill>
                  <a:schemeClr val="bg1"/>
                </a:solidFill>
                <a:ea typeface="MS PGothic" charset="-128"/>
              </a:rPr>
              <a:t>一年入門加二年正式加入</a:t>
            </a:r>
            <a:r>
              <a:rPr lang="en-US" altLang="zh-CHT" dirty="0">
                <a:solidFill>
                  <a:schemeClr val="bg1"/>
                </a:solidFill>
                <a:ea typeface="MS PGothic" charset="-128"/>
              </a:rPr>
              <a:t>) </a:t>
            </a:r>
          </a:p>
          <a:p>
            <a:pPr>
              <a:lnSpc>
                <a:spcPct val="90000"/>
              </a:lnSpc>
              <a:buFont typeface="Calisto MT" charset="0"/>
              <a:buAutoNum type="arabicPeriod"/>
            </a:pPr>
            <a:r>
              <a:rPr lang="zh-CHT" altLang="en-US" dirty="0">
                <a:solidFill>
                  <a:schemeClr val="bg1"/>
                </a:solidFill>
                <a:ea typeface="MS PGothic" charset="-128"/>
              </a:rPr>
              <a:t>太人中以愛色尼人最能嚴守在第七日不幹活的規矩</a:t>
            </a:r>
            <a:endParaRPr lang="en-US" altLang="zh-CHT" dirty="0">
              <a:solidFill>
                <a:schemeClr val="bg1"/>
              </a:solidFill>
              <a:ea typeface="MS PGothic" charset="-128"/>
            </a:endParaRPr>
          </a:p>
          <a:p>
            <a:pPr>
              <a:lnSpc>
                <a:spcPct val="90000"/>
              </a:lnSpc>
              <a:buFont typeface="Calisto MT" charset="0"/>
              <a:buAutoNum type="arabicPeriod"/>
            </a:pPr>
            <a:r>
              <a:rPr lang="zh-CHT" altLang="en-US" dirty="0">
                <a:solidFill>
                  <a:schemeClr val="bg1"/>
                </a:solidFill>
                <a:ea typeface="MS PGothic" charset="-128"/>
              </a:rPr>
              <a:t>認為肉體會腐敗，組成肉體的物質不能恆久，靈魂卻永垂不朽。</a:t>
            </a:r>
            <a:endParaRPr lang="en-US" altLang="zh-CHT" dirty="0">
              <a:solidFill>
                <a:schemeClr val="bg1"/>
              </a:solidFill>
              <a:ea typeface="MS PGothic" charset="-128"/>
            </a:endParaRPr>
          </a:p>
        </p:txBody>
      </p:sp>
      <p:sp>
        <p:nvSpPr>
          <p:cNvPr id="22531" name="Title 1"/>
          <p:cNvSpPr>
            <a:spLocks noGrp="1"/>
          </p:cNvSpPr>
          <p:nvPr>
            <p:ph type="title"/>
          </p:nvPr>
        </p:nvSpPr>
        <p:spPr>
          <a:xfrm>
            <a:off x="4416425" y="71438"/>
            <a:ext cx="4648200" cy="722312"/>
          </a:xfrm>
        </p:spPr>
        <p:txBody>
          <a:bodyPr/>
          <a:lstStyle/>
          <a:p>
            <a:r>
              <a:rPr lang="en-US" altLang="en-US">
                <a:ea typeface="MS PGothic" charset="-128"/>
              </a:rPr>
              <a:t>Essenes </a:t>
            </a:r>
            <a:r>
              <a:rPr lang="zh-CHT" altLang="en-US">
                <a:ea typeface="MS PGothic" charset="-128"/>
              </a:rPr>
              <a:t>愛色尼派</a:t>
            </a:r>
          </a:p>
        </p:txBody>
      </p:sp>
      <p:sp>
        <p:nvSpPr>
          <p:cNvPr id="7" name="Text Placeholder 2"/>
          <p:cNvSpPr txBox="1">
            <a:spLocks/>
          </p:cNvSpPr>
          <p:nvPr/>
        </p:nvSpPr>
        <p:spPr bwMode="auto">
          <a:xfrm>
            <a:off x="4648200" y="1766888"/>
            <a:ext cx="4156075" cy="3617912"/>
          </a:xfrm>
          <a:prstGeom prst="rect">
            <a:avLst/>
          </a:prstGeom>
          <a:noFill/>
          <a:ln>
            <a:noFill/>
          </a:ln>
          <a:extLst/>
        </p:spPr>
        <p:txBody>
          <a:bodyPr>
            <a:normAutofit lnSpcReduction="10000"/>
          </a:bodyPr>
          <a:lstStyle>
            <a:lvl1pPr marL="0" indent="0" algn="l" rtl="0" eaLnBrk="0" fontAlgn="base" hangingPunct="0">
              <a:spcBef>
                <a:spcPts val="600"/>
              </a:spcBef>
              <a:spcAft>
                <a:spcPct val="0"/>
              </a:spcAft>
              <a:buClr>
                <a:schemeClr val="accent1"/>
              </a:buClr>
              <a:buSzPct val="90000"/>
              <a:buFont typeface="Wingdings" charset="0"/>
              <a:buNone/>
              <a:defRPr sz="2000" kern="1200">
                <a:solidFill>
                  <a:schemeClr val="tx1">
                    <a:lumMod val="65000"/>
                    <a:lumOff val="35000"/>
                  </a:schemeClr>
                </a:solidFill>
                <a:latin typeface="+mn-lt"/>
                <a:ea typeface="MS PGothic" pitchFamily="34" charset="-128"/>
                <a:cs typeface="MS PGothic" charset="0"/>
              </a:defRPr>
            </a:lvl1pPr>
            <a:lvl2pPr marL="457200" indent="0" algn="l" rtl="0" eaLnBrk="0" fontAlgn="base" hangingPunct="0">
              <a:spcBef>
                <a:spcPts val="600"/>
              </a:spcBef>
              <a:spcAft>
                <a:spcPct val="0"/>
              </a:spcAft>
              <a:buClr>
                <a:srgbClr val="C1F944"/>
              </a:buClr>
              <a:buSzPct val="90000"/>
              <a:buFont typeface="Wingdings" charset="0"/>
              <a:buNone/>
              <a:defRPr sz="1200" kern="1200">
                <a:solidFill>
                  <a:srgbClr val="595959"/>
                </a:solidFill>
                <a:latin typeface="+mn-lt"/>
                <a:ea typeface="MS PGothic" pitchFamily="34" charset="-128"/>
                <a:cs typeface="MS PGothic" charset="0"/>
              </a:defRPr>
            </a:lvl2pPr>
            <a:lvl3pPr marL="914400" indent="0" algn="l" rtl="0" eaLnBrk="0" fontAlgn="base" hangingPunct="0">
              <a:spcBef>
                <a:spcPts val="600"/>
              </a:spcBef>
              <a:spcAft>
                <a:spcPct val="0"/>
              </a:spcAft>
              <a:buClr>
                <a:schemeClr val="accent1"/>
              </a:buClr>
              <a:buSzPct val="90000"/>
              <a:buFont typeface="Wingdings" charset="0"/>
              <a:buNone/>
              <a:defRPr sz="1000" kern="1200">
                <a:solidFill>
                  <a:srgbClr val="595959"/>
                </a:solidFill>
                <a:latin typeface="+mn-lt"/>
                <a:ea typeface="MS PGothic" pitchFamily="34" charset="-128"/>
                <a:cs typeface="MS PGothic" charset="0"/>
              </a:defRPr>
            </a:lvl3pPr>
            <a:lvl4pPr marL="1371600" indent="0" algn="l" rtl="0" eaLnBrk="0" fontAlgn="base" hangingPunct="0">
              <a:spcBef>
                <a:spcPts val="600"/>
              </a:spcBef>
              <a:spcAft>
                <a:spcPct val="0"/>
              </a:spcAft>
              <a:buClr>
                <a:srgbClr val="C1F944"/>
              </a:buClr>
              <a:buSzPct val="90000"/>
              <a:buFont typeface="Wingdings" charset="0"/>
              <a:buNone/>
              <a:defRPr sz="900" kern="1200">
                <a:solidFill>
                  <a:srgbClr val="595959"/>
                </a:solidFill>
                <a:latin typeface="+mn-lt"/>
                <a:ea typeface="MS PGothic" pitchFamily="34" charset="-128"/>
                <a:cs typeface="MS PGothic" charset="0"/>
              </a:defRPr>
            </a:lvl4pPr>
            <a:lvl5pPr marL="1828800" indent="0" algn="l" rtl="0" eaLnBrk="0" fontAlgn="base" hangingPunct="0">
              <a:spcBef>
                <a:spcPts val="600"/>
              </a:spcBef>
              <a:spcAft>
                <a:spcPct val="0"/>
              </a:spcAft>
              <a:buClr>
                <a:schemeClr val="accent1"/>
              </a:buClr>
              <a:buSzPct val="90000"/>
              <a:buFont typeface="Wingdings" charset="0"/>
              <a:buNone/>
              <a:defRPr sz="900" kern="1200">
                <a:solidFill>
                  <a:srgbClr val="595959"/>
                </a:solidFill>
                <a:latin typeface="+mn-lt"/>
                <a:ea typeface="MS PGothic" pitchFamily="34" charset="-128"/>
                <a:cs typeface="MS PGothic" charset="0"/>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9pPr>
          </a:lstStyle>
          <a:p>
            <a:pPr>
              <a:defRPr/>
            </a:pPr>
            <a:r>
              <a:rPr lang="zh-CHT" altLang="en-US" dirty="0" smtClean="0"/>
              <a:t>斐羅</a:t>
            </a:r>
            <a:r>
              <a:rPr lang="zh-TW" altLang="en-US" dirty="0" smtClean="0"/>
              <a:t>　</a:t>
            </a:r>
            <a:r>
              <a:rPr lang="en-US" dirty="0" smtClean="0"/>
              <a:t>Philo </a:t>
            </a:r>
            <a:r>
              <a:rPr lang="en-US" dirty="0" err="1"/>
              <a:t>Judaeus</a:t>
            </a:r>
            <a:r>
              <a:rPr lang="en-US" dirty="0"/>
              <a:t> of </a:t>
            </a:r>
            <a:r>
              <a:rPr lang="en-US" dirty="0" smtClean="0"/>
              <a:t>Alexandria</a:t>
            </a:r>
          </a:p>
          <a:p>
            <a:pPr>
              <a:defRPr/>
            </a:pPr>
            <a:r>
              <a:rPr lang="zh-TW" altLang="en-US" dirty="0" smtClean="0"/>
              <a:t>（ 猶太哲學家 ；</a:t>
            </a:r>
            <a:r>
              <a:rPr lang="zh-CN" altLang="en-US" dirty="0" smtClean="0"/>
              <a:t> </a:t>
            </a:r>
            <a:r>
              <a:rPr lang="zh-CN" altLang="en-US" dirty="0" smtClean="0">
                <a:solidFill>
                  <a:schemeClr val="tx1"/>
                </a:solidFill>
              </a:rPr>
              <a:t>约公元前</a:t>
            </a:r>
            <a:r>
              <a:rPr lang="en-US" altLang="zh-CN" dirty="0" smtClean="0">
                <a:solidFill>
                  <a:schemeClr val="tx1"/>
                </a:solidFill>
              </a:rPr>
              <a:t>15</a:t>
            </a:r>
            <a:r>
              <a:rPr lang="zh-CN" altLang="en-US" dirty="0" smtClean="0">
                <a:solidFill>
                  <a:schemeClr val="tx1"/>
                </a:solidFill>
              </a:rPr>
              <a:t>年～</a:t>
            </a:r>
            <a:r>
              <a:rPr lang="en-US" altLang="zh-CN" dirty="0" smtClean="0">
                <a:solidFill>
                  <a:schemeClr val="tx1"/>
                </a:solidFill>
              </a:rPr>
              <a:t>40</a:t>
            </a:r>
            <a:r>
              <a:rPr lang="zh-CN" altLang="en-US" dirty="0" smtClean="0">
                <a:solidFill>
                  <a:schemeClr val="tx1"/>
                </a:solidFill>
              </a:rPr>
              <a:t>年或</a:t>
            </a:r>
            <a:r>
              <a:rPr lang="en-US" altLang="zh-CN" dirty="0" smtClean="0">
                <a:solidFill>
                  <a:schemeClr val="tx1"/>
                </a:solidFill>
              </a:rPr>
              <a:t>45</a:t>
            </a:r>
            <a:r>
              <a:rPr lang="zh-CN" altLang="en-US" dirty="0" smtClean="0">
                <a:solidFill>
                  <a:schemeClr val="tx1"/>
                </a:solidFill>
              </a:rPr>
              <a:t>年 </a:t>
            </a:r>
            <a:r>
              <a:rPr lang="zh-TW" altLang="en-US" dirty="0" smtClean="0"/>
              <a:t>）</a:t>
            </a:r>
            <a:r>
              <a:rPr lang="en-US" dirty="0" smtClean="0"/>
              <a:t>:</a:t>
            </a:r>
          </a:p>
          <a:p>
            <a:pPr marL="457200" indent="-457200">
              <a:buFont typeface="+mj-lt"/>
              <a:buAutoNum type="arabicPeriod"/>
              <a:defRPr/>
            </a:pPr>
            <a:r>
              <a:rPr lang="zh-CHT" altLang="en-US" dirty="0" smtClean="0"/>
              <a:t>人數超過</a:t>
            </a:r>
            <a:r>
              <a:rPr lang="en-US" altLang="zh-CHT" dirty="0" smtClean="0"/>
              <a:t>4,000</a:t>
            </a:r>
            <a:r>
              <a:rPr lang="zh-CHT" altLang="en-US" dirty="0" smtClean="0"/>
              <a:t>。他們立志要保持思想聖潔。</a:t>
            </a:r>
            <a:endParaRPr lang="en-US" altLang="zh-CHT" dirty="0" smtClean="0"/>
          </a:p>
          <a:p>
            <a:pPr marL="457200" indent="-457200">
              <a:buFont typeface="+mj-lt"/>
              <a:buAutoNum type="arabicPeriod"/>
              <a:defRPr/>
            </a:pPr>
            <a:r>
              <a:rPr lang="zh-CHT" altLang="en-US" dirty="0" smtClean="0"/>
              <a:t>住在鄉村，遠離城市。不囤積金銀，只求得到生活基本所需</a:t>
            </a:r>
            <a:endParaRPr lang="en-US" altLang="zh-CHT" dirty="0" smtClean="0"/>
          </a:p>
          <a:p>
            <a:pPr marL="457200" indent="-457200">
              <a:buFont typeface="+mj-lt"/>
              <a:buAutoNum type="arabicPeriod"/>
              <a:defRPr/>
            </a:pPr>
            <a:r>
              <a:rPr lang="zh-CHT" altLang="en-US" dirty="0" smtClean="0"/>
              <a:t>自由的成年人，不受制於慾望。</a:t>
            </a:r>
            <a:endParaRPr lang="en-US" altLang="zh-CHT" dirty="0" smtClean="0"/>
          </a:p>
          <a:p>
            <a:pPr marL="457200" indent="-457200">
              <a:buFont typeface="+mj-lt"/>
              <a:buAutoNum type="arabicPeriod"/>
              <a:defRPr/>
            </a:pPr>
            <a:r>
              <a:rPr lang="zh-CHT" altLang="en-US" dirty="0" smtClean="0"/>
              <a:t>聚集到一起，凡物公用，有食共享。</a:t>
            </a:r>
            <a:endParaRPr lang="en-US" altLang="zh-CHT" dirty="0" smtClean="0"/>
          </a:p>
          <a:p>
            <a:pPr marL="457200" indent="-457200">
              <a:buFont typeface="+mj-lt"/>
              <a:buAutoNum type="arabicPeriod"/>
              <a:defRPr/>
            </a:pPr>
            <a:r>
              <a:rPr lang="zh-CHT" altLang="en-US" dirty="0" smtClean="0"/>
              <a:t>守獨身，認為女性是自私的動物</a:t>
            </a:r>
            <a:endParaRPr lang="en-US" altLang="zh-CHT" dirty="0" smtClean="0"/>
          </a:p>
          <a:p>
            <a:pPr marL="457200" indent="-457200">
              <a:buFont typeface="+mj-lt"/>
              <a:buAutoNum type="arabicPeriod"/>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51425" y="279400"/>
            <a:ext cx="3635375" cy="827088"/>
          </a:xfrm>
        </p:spPr>
        <p:txBody>
          <a:bodyPr/>
          <a:lstStyle/>
          <a:p>
            <a:r>
              <a:rPr lang="en-US" altLang="zh-CHT" b="1" dirty="0">
                <a:ea typeface="MS PGothic" charset="-128"/>
              </a:rPr>
              <a:t>《</a:t>
            </a:r>
            <a:r>
              <a:rPr lang="zh-CHT" altLang="en-US" b="1" dirty="0" smtClean="0">
                <a:ea typeface="MS PGothic" charset="-128"/>
              </a:rPr>
              <a:t>社群守則</a:t>
            </a:r>
            <a:r>
              <a:rPr lang="en-US" altLang="zh-CHT" b="1" dirty="0" smtClean="0">
                <a:ea typeface="MS PGothic" charset="-128"/>
              </a:rPr>
              <a:t>》</a:t>
            </a:r>
            <a:endParaRPr lang="en-US" altLang="zh-CHT" b="1" dirty="0">
              <a:ea typeface="MS PGothic" charset="-128"/>
            </a:endParaRPr>
          </a:p>
        </p:txBody>
      </p:sp>
      <p:sp>
        <p:nvSpPr>
          <p:cNvPr id="23555" name="Text Placeholder 2"/>
          <p:cNvSpPr>
            <a:spLocks noGrp="1"/>
          </p:cNvSpPr>
          <p:nvPr>
            <p:ph type="body" sz="half" idx="2"/>
          </p:nvPr>
        </p:nvSpPr>
        <p:spPr>
          <a:xfrm>
            <a:off x="4797425" y="1257300"/>
            <a:ext cx="3990975" cy="5380038"/>
          </a:xfrm>
        </p:spPr>
        <p:txBody>
          <a:bodyPr/>
          <a:lstStyle/>
          <a:p>
            <a:pPr marL="342900" indent="-342900">
              <a:buFont typeface="Arial" charset="0"/>
              <a:buChar char="•"/>
            </a:pPr>
            <a:r>
              <a:rPr lang="en-US" altLang="zh-CHS" sz="1900" dirty="0">
                <a:solidFill>
                  <a:srgbClr val="595959"/>
                </a:solidFill>
                <a:ea typeface="MS PGothic" charset="-128"/>
              </a:rPr>
              <a:t>《</a:t>
            </a:r>
            <a:r>
              <a:rPr lang="zh-CHS" altLang="en-US" sz="1900" dirty="0">
                <a:solidFill>
                  <a:srgbClr val="595959"/>
                </a:solidFill>
                <a:ea typeface="MS PGothic" charset="-128"/>
              </a:rPr>
              <a:t>社群</a:t>
            </a:r>
            <a:r>
              <a:rPr lang="zh-CHS" altLang="en-US" sz="1900" dirty="0" smtClean="0">
                <a:solidFill>
                  <a:srgbClr val="595959"/>
                </a:solidFill>
                <a:ea typeface="MS PGothic" charset="-128"/>
              </a:rPr>
              <a:t>守</a:t>
            </a:r>
            <a:r>
              <a:rPr lang="zh-CHT" altLang="en-US" sz="1900" dirty="0" smtClean="0">
                <a:solidFill>
                  <a:srgbClr val="595959"/>
                </a:solidFill>
                <a:ea typeface="MS PGothic" charset="-128"/>
              </a:rPr>
              <a:t>則</a:t>
            </a:r>
            <a:r>
              <a:rPr lang="en-US" altLang="zh-CHS" sz="1900" dirty="0" smtClean="0">
                <a:solidFill>
                  <a:srgbClr val="595959"/>
                </a:solidFill>
                <a:ea typeface="MS PGothic" charset="-128"/>
              </a:rPr>
              <a:t>》</a:t>
            </a:r>
            <a:r>
              <a:rPr lang="zh-CHT" altLang="en-US" sz="1900" dirty="0" smtClean="0">
                <a:solidFill>
                  <a:srgbClr val="595959"/>
                </a:solidFill>
                <a:ea typeface="MS PGothic" charset="-128"/>
              </a:rPr>
              <a:t>屬</a:t>
            </a:r>
            <a:r>
              <a:rPr lang="zh-CHS" altLang="en-US" sz="1900" dirty="0" smtClean="0">
                <a:solidFill>
                  <a:srgbClr val="595959"/>
                </a:solidFill>
                <a:ea typeface="MS PGothic" charset="-128"/>
              </a:rPr>
              <a:t>宗派</a:t>
            </a:r>
            <a:r>
              <a:rPr lang="zh-CHS" altLang="en-US" sz="1900" dirty="0">
                <a:solidFill>
                  <a:srgbClr val="595959"/>
                </a:solidFill>
                <a:ea typeface="MS PGothic" charset="-128"/>
              </a:rPr>
              <a:t>作品</a:t>
            </a:r>
            <a:r>
              <a:rPr lang="zh-CHT" altLang="en-US" sz="1900" dirty="0">
                <a:solidFill>
                  <a:srgbClr val="595959"/>
                </a:solidFill>
                <a:ea typeface="MS PGothic" charset="-128"/>
              </a:rPr>
              <a:t>（</a:t>
            </a:r>
            <a:r>
              <a:rPr lang="en-US" altLang="zh-CHT" sz="1900" dirty="0">
                <a:solidFill>
                  <a:srgbClr val="595959"/>
                </a:solidFill>
                <a:ea typeface="MS PGothic" charset="-128"/>
              </a:rPr>
              <a:t>sectarian texts</a:t>
            </a:r>
            <a:r>
              <a:rPr lang="zh-CHT" altLang="en-US" sz="1900" dirty="0">
                <a:solidFill>
                  <a:srgbClr val="595959"/>
                </a:solidFill>
                <a:ea typeface="MS PGothic" charset="-128"/>
              </a:rPr>
              <a:t>）</a:t>
            </a:r>
            <a:r>
              <a:rPr lang="zh-CHS" altLang="en-US" sz="1900" dirty="0" smtClean="0">
                <a:solidFill>
                  <a:srgbClr val="595959"/>
                </a:solidFill>
                <a:ea typeface="MS PGothic" charset="-128"/>
              </a:rPr>
              <a:t>，</a:t>
            </a:r>
            <a:r>
              <a:rPr lang="zh-CHT" altLang="en-US" sz="1900" dirty="0" smtClean="0">
                <a:solidFill>
                  <a:srgbClr val="595959"/>
                </a:solidFill>
                <a:ea typeface="MS PGothic" charset="-128"/>
              </a:rPr>
              <a:t>對於</a:t>
            </a:r>
            <a:r>
              <a:rPr lang="zh-CHS" altLang="en-US" sz="1900" dirty="0" smtClean="0">
                <a:solidFill>
                  <a:srgbClr val="595959"/>
                </a:solidFill>
                <a:ea typeface="MS PGothic" charset="-128"/>
              </a:rPr>
              <a:t>了解</a:t>
            </a:r>
            <a:r>
              <a:rPr lang="zh-CHT" altLang="en-US" sz="1900" dirty="0" smtClean="0">
                <a:solidFill>
                  <a:srgbClr val="595959"/>
                </a:solidFill>
                <a:ea typeface="MS PGothic" charset="-128"/>
              </a:rPr>
              <a:t>會社</a:t>
            </a:r>
            <a:r>
              <a:rPr lang="zh-CHS" altLang="en-US" sz="1900" dirty="0" smtClean="0">
                <a:solidFill>
                  <a:srgbClr val="595959"/>
                </a:solidFill>
                <a:ea typeface="MS PGothic" charset="-128"/>
              </a:rPr>
              <a:t>的</a:t>
            </a:r>
            <a:r>
              <a:rPr lang="zh-CHS" altLang="en-US" sz="1900" dirty="0">
                <a:solidFill>
                  <a:srgbClr val="595959"/>
                </a:solidFill>
                <a:ea typeface="MS PGothic" charset="-128"/>
              </a:rPr>
              <a:t>生活方式非常重要。</a:t>
            </a:r>
            <a:endParaRPr lang="en-US" altLang="zh-CHS" sz="1900" dirty="0">
              <a:solidFill>
                <a:srgbClr val="595959"/>
              </a:solidFill>
              <a:ea typeface="MS PGothic" charset="-128"/>
            </a:endParaRPr>
          </a:p>
          <a:p>
            <a:pPr marL="342900" indent="-342900">
              <a:buFont typeface="Arial" charset="0"/>
              <a:buChar char="•"/>
            </a:pPr>
            <a:r>
              <a:rPr lang="zh-CHS" altLang="en-US" sz="1900" dirty="0" smtClean="0">
                <a:solidFill>
                  <a:srgbClr val="595959"/>
                </a:solidFill>
                <a:ea typeface="MS PGothic" charset="-128"/>
              </a:rPr>
              <a:t>裏面提</a:t>
            </a:r>
            <a:r>
              <a:rPr lang="zh-CHS" altLang="en-US" sz="1900" dirty="0">
                <a:solidFill>
                  <a:srgbClr val="595959"/>
                </a:solidFill>
                <a:ea typeface="MS PGothic" charset="-128"/>
              </a:rPr>
              <a:t>到</a:t>
            </a:r>
            <a:r>
              <a:rPr lang="zh-CHS" altLang="en-US" sz="1900" dirty="0" smtClean="0">
                <a:solidFill>
                  <a:srgbClr val="595959"/>
                </a:solidFill>
                <a:ea typeface="MS PGothic" charset="-128"/>
              </a:rPr>
              <a:t>不同事項，如新成員的招納、會社聚餐的行為守則和神學教義。</a:t>
            </a:r>
            <a:endParaRPr lang="en-US" altLang="zh-CHS" sz="1900" dirty="0">
              <a:solidFill>
                <a:srgbClr val="595959"/>
              </a:solidFill>
              <a:ea typeface="MS PGothic" charset="-128"/>
            </a:endParaRPr>
          </a:p>
          <a:p>
            <a:pPr marL="342900" indent="-342900">
              <a:buFont typeface="Arial" charset="0"/>
              <a:buChar char="•"/>
            </a:pPr>
            <a:r>
              <a:rPr lang="zh-CHS" altLang="en-US" sz="1900" dirty="0" smtClean="0">
                <a:solidFill>
                  <a:srgbClr val="595959"/>
                </a:solidFill>
                <a:ea typeface="MS PGothic" charset="-128"/>
              </a:rPr>
              <a:t>從文本中我們可以想象出會社中嚴格規章下的集體的</a:t>
            </a:r>
            <a:r>
              <a:rPr lang="zh-CHS" altLang="en-US" sz="1900" dirty="0">
                <a:solidFill>
                  <a:srgbClr val="595959"/>
                </a:solidFill>
                <a:ea typeface="MS PGothic" charset="-128"/>
              </a:rPr>
              <a:t>禁欲生活</a:t>
            </a:r>
            <a:r>
              <a:rPr lang="zh-CHS" altLang="en-US" sz="1900" dirty="0" smtClean="0">
                <a:solidFill>
                  <a:srgbClr val="595959"/>
                </a:solidFill>
                <a:ea typeface="MS PGothic" charset="-128"/>
              </a:rPr>
              <a:t>，這種</a:t>
            </a:r>
            <a:r>
              <a:rPr lang="zh-CHS" altLang="en-US" sz="1900" dirty="0">
                <a:solidFill>
                  <a:srgbClr val="595959"/>
                </a:solidFill>
                <a:ea typeface="MS PGothic" charset="-128"/>
              </a:rPr>
              <a:t>生活使會</a:t>
            </a:r>
            <a:r>
              <a:rPr lang="zh-CHS" altLang="en-US" sz="1900" dirty="0" smtClean="0">
                <a:solidFill>
                  <a:srgbClr val="595959"/>
                </a:solidFill>
                <a:ea typeface="MS PGothic" charset="-128"/>
              </a:rPr>
              <a:t>社中的成員成為“</a:t>
            </a:r>
            <a:r>
              <a:rPr lang="zh-CHS" altLang="en-US" sz="1900" dirty="0">
                <a:solidFill>
                  <a:srgbClr val="595959"/>
                </a:solidFill>
                <a:ea typeface="MS PGothic" charset="-128"/>
              </a:rPr>
              <a:t>精神上的祭司”，在</a:t>
            </a:r>
            <a:r>
              <a:rPr lang="zh-CHS" altLang="en-US" sz="1900" dirty="0" smtClean="0">
                <a:solidFill>
                  <a:srgbClr val="595959"/>
                </a:solidFill>
                <a:ea typeface="MS PGothic" charset="-128"/>
              </a:rPr>
              <a:t>“聖殿”中過着聖潔的</a:t>
            </a:r>
            <a:r>
              <a:rPr lang="zh-CHS" altLang="en-US" sz="1900" dirty="0">
                <a:solidFill>
                  <a:srgbClr val="595959"/>
                </a:solidFill>
                <a:ea typeface="MS PGothic" charset="-128"/>
              </a:rPr>
              <a:t>生活。</a:t>
            </a:r>
            <a:endParaRPr lang="en-US" altLang="zh-CHS" sz="1900" dirty="0">
              <a:solidFill>
                <a:srgbClr val="595959"/>
              </a:solidFill>
              <a:ea typeface="MS PGothic" charset="-128"/>
            </a:endParaRPr>
          </a:p>
          <a:p>
            <a:pPr marL="342900" indent="-342900">
              <a:buFont typeface="Arial" charset="0"/>
              <a:buChar char="•"/>
            </a:pPr>
            <a:r>
              <a:rPr lang="zh-CHS" altLang="en-US" sz="1900" dirty="0" smtClean="0">
                <a:solidFill>
                  <a:srgbClr val="595959"/>
                </a:solidFill>
                <a:ea typeface="MS PGothic" charset="-128"/>
              </a:rPr>
              <a:t>會社成員在</a:t>
            </a:r>
            <a:r>
              <a:rPr lang="zh-CHS" altLang="en-US" sz="1900" dirty="0">
                <a:solidFill>
                  <a:srgbClr val="595959"/>
                </a:solidFill>
                <a:ea typeface="MS PGothic" charset="-128"/>
              </a:rPr>
              <a:t>日常生活中</a:t>
            </a:r>
            <a:r>
              <a:rPr lang="zh-CHS" altLang="en-US" sz="1900" dirty="0" smtClean="0">
                <a:solidFill>
                  <a:srgbClr val="595959"/>
                </a:solidFill>
                <a:ea typeface="MS PGothic" charset="-128"/>
              </a:rPr>
              <a:t>，透過祈禱和洗禮的種種儀式，模仿在聖</a:t>
            </a:r>
            <a:r>
              <a:rPr lang="zh-CHS" altLang="en-US" sz="1900" dirty="0">
                <a:solidFill>
                  <a:srgbClr val="595959"/>
                </a:solidFill>
                <a:ea typeface="MS PGothic" charset="-128"/>
              </a:rPr>
              <a:t>殿侍奉的祭司</a:t>
            </a:r>
            <a:r>
              <a:rPr lang="zh-CHS" altLang="en-US" sz="1900" dirty="0" smtClean="0">
                <a:solidFill>
                  <a:srgbClr val="595959"/>
                </a:solidFill>
                <a:ea typeface="MS PGothic" charset="-128"/>
              </a:rPr>
              <a:t>，從而公然地對位于耶路撒</a:t>
            </a:r>
            <a:r>
              <a:rPr lang="zh-CHS" altLang="en-US" sz="1900" dirty="0">
                <a:solidFill>
                  <a:srgbClr val="595959"/>
                </a:solidFill>
                <a:ea typeface="MS PGothic" charset="-128"/>
              </a:rPr>
              <a:t>冷的被</a:t>
            </a:r>
            <a:r>
              <a:rPr lang="zh-CHS" altLang="en-US" sz="1900" dirty="0" smtClean="0">
                <a:solidFill>
                  <a:srgbClr val="595959"/>
                </a:solidFill>
                <a:ea typeface="MS PGothic" charset="-128"/>
              </a:rPr>
              <a:t>“褻瀆”的聖殿表達不满</a:t>
            </a:r>
            <a:r>
              <a:rPr lang="zh-CHS" altLang="en-US" sz="1900" dirty="0">
                <a:solidFill>
                  <a:srgbClr val="595959"/>
                </a:solidFill>
                <a:ea typeface="MS PGothic" charset="-128"/>
              </a:rPr>
              <a:t>。</a:t>
            </a:r>
            <a:endParaRPr lang="en-US" altLang="en-US" sz="1900" dirty="0">
              <a:solidFill>
                <a:srgbClr val="595959"/>
              </a:solidFill>
              <a:ea typeface="MS PGothic" charset="-128"/>
            </a:endParaRPr>
          </a:p>
        </p:txBody>
      </p:sp>
      <p:pic>
        <p:nvPicPr>
          <p:cNvPr id="12" name="Picture Placeholder 11" descr="昆蘭社區的潔淨禮浸池.jpg"/>
          <p:cNvPicPr>
            <a:picLocks noGrp="1" noChangeAspect="1"/>
          </p:cNvPicPr>
          <p:nvPr>
            <p:ph type="pic" sz="quarter" idx="13"/>
          </p:nvPr>
        </p:nvPicPr>
        <p:blipFill>
          <a:blip r:embed="rId3" cstate="print"/>
          <a:srcRect l="16944" r="16944"/>
          <a:stretch>
            <a:fillRect/>
          </a:stretch>
        </p:blipFill>
        <p:spPr>
          <a:xfrm>
            <a:off x="269875" y="2238375"/>
            <a:ext cx="3876675" cy="4398963"/>
          </a:xfrm>
        </p:spPr>
      </p:pic>
      <p:pic>
        <p:nvPicPr>
          <p:cNvPr id="9" name="Picture Placeholder 8" descr="100_0978.JPG"/>
          <p:cNvPicPr>
            <a:picLocks noGrp="1" noChangeAspect="1"/>
          </p:cNvPicPr>
          <p:nvPr>
            <p:ph type="pic" sz="quarter" idx="15"/>
          </p:nvPr>
        </p:nvPicPr>
        <p:blipFill>
          <a:blip r:embed="rId4" cstate="print"/>
          <a:srcRect t="24917" b="24917"/>
          <a:stretch>
            <a:fillRect/>
          </a:stretch>
        </p:blipFill>
        <p:spPr>
          <a:xfrm>
            <a:off x="269875" y="381000"/>
            <a:ext cx="3876675" cy="1463675"/>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353637" y="506412"/>
            <a:ext cx="4690352" cy="555625"/>
          </a:xfrm>
        </p:spPr>
        <p:txBody>
          <a:bodyPr/>
          <a:lstStyle/>
          <a:p>
            <a:r>
              <a:rPr lang="zh-CHT" altLang="en-US" sz="3200" dirty="0" smtClean="0">
                <a:ea typeface="MS PGothic" charset="-128"/>
              </a:rPr>
              <a:t>昆蘭地區愛</a:t>
            </a:r>
            <a:r>
              <a:rPr lang="zh-CHT" altLang="en-US" sz="3200" dirty="0">
                <a:ea typeface="MS PGothic" charset="-128"/>
              </a:rPr>
              <a:t>色</a:t>
            </a:r>
            <a:r>
              <a:rPr lang="zh-CHT" altLang="en-US" sz="3200" dirty="0" smtClean="0">
                <a:ea typeface="MS PGothic" charset="-128"/>
              </a:rPr>
              <a:t>尼人的特質</a:t>
            </a:r>
            <a:endParaRPr lang="en-US" altLang="en-US" sz="3200" dirty="0">
              <a:ea typeface="MS PGothic" charset="-128"/>
            </a:endParaRPr>
          </a:p>
        </p:txBody>
      </p:sp>
      <p:sp>
        <p:nvSpPr>
          <p:cNvPr id="30723" name="Text Placeholder 2"/>
          <p:cNvSpPr>
            <a:spLocks noGrp="1"/>
          </p:cNvSpPr>
          <p:nvPr>
            <p:ph type="body" sz="half" idx="2"/>
          </p:nvPr>
        </p:nvSpPr>
        <p:spPr>
          <a:xfrm>
            <a:off x="4708525" y="936625"/>
            <a:ext cx="4335463" cy="5921375"/>
          </a:xfrm>
        </p:spPr>
        <p:txBody>
          <a:bodyPr>
            <a:normAutofit/>
          </a:bodyPr>
          <a:lstStyle/>
          <a:p>
            <a:endParaRPr lang="en-US" altLang="en-US" dirty="0">
              <a:solidFill>
                <a:srgbClr val="595959"/>
              </a:solidFill>
              <a:ea typeface="MS PGothic" charset="-128"/>
            </a:endParaRPr>
          </a:p>
          <a:p>
            <a:pPr marL="457200" indent="-457200">
              <a:buFont typeface="+mj-lt"/>
              <a:buAutoNum type="arabicPeriod"/>
            </a:pPr>
            <a:r>
              <a:rPr lang="zh-CHT" altLang="en-US" dirty="0">
                <a:ea typeface="MS PGothic" charset="-128"/>
              </a:rPr>
              <a:t>愛色</a:t>
            </a:r>
            <a:r>
              <a:rPr lang="zh-CHT" altLang="en-US" dirty="0" smtClean="0">
                <a:ea typeface="MS PGothic" charset="-128"/>
              </a:rPr>
              <a:t>尼派的領袖是非常嚴格並以昆籣為中心</a:t>
            </a:r>
            <a:endParaRPr lang="en-US" altLang="zh-CHT" dirty="0" smtClean="0">
              <a:ea typeface="MS PGothic" charset="-128"/>
            </a:endParaRPr>
          </a:p>
          <a:p>
            <a:pPr marL="457200" indent="-457200">
              <a:buFont typeface="+mj-lt"/>
              <a:buAutoNum type="arabicPeriod"/>
            </a:pPr>
            <a:r>
              <a:rPr lang="en-US" altLang="zh-CHT" dirty="0" smtClean="0">
                <a:ea typeface="MS PGothic" charset="-128"/>
              </a:rPr>
              <a:t>應</a:t>
            </a:r>
            <a:r>
              <a:rPr lang="zh-CHT" altLang="en-US" dirty="0" smtClean="0">
                <a:ea typeface="MS PGothic" charset="-128"/>
              </a:rPr>
              <a:t>否把握昆蘭地區的愛色尼派視為一個派系</a:t>
            </a:r>
            <a:r>
              <a:rPr lang="zh-TW" altLang="en-US" dirty="0" smtClean="0">
                <a:ea typeface="MS PGothic" charset="-128"/>
              </a:rPr>
              <a:t>？當時他們在昆蘭地區的人數不足</a:t>
            </a:r>
            <a:r>
              <a:rPr lang="en-US" altLang="zh-TW" dirty="0" smtClean="0">
                <a:ea typeface="MS PGothic" charset="-128"/>
              </a:rPr>
              <a:t>150</a:t>
            </a:r>
            <a:r>
              <a:rPr lang="zh-TW" altLang="en-US" dirty="0" smtClean="0">
                <a:ea typeface="MS PGothic" charset="-128"/>
              </a:rPr>
              <a:t>人，而耶路撒冷的祭司人數是過千人。</a:t>
            </a:r>
            <a:endParaRPr lang="en-US" altLang="zh-TW" dirty="0" smtClean="0">
              <a:ea typeface="MS PGothic" charset="-128"/>
            </a:endParaRPr>
          </a:p>
          <a:p>
            <a:pPr marL="457200" indent="-457200">
              <a:buFont typeface="+mj-lt"/>
              <a:buAutoNum type="arabicPeriod"/>
            </a:pPr>
            <a:r>
              <a:rPr lang="zh-CHT" altLang="en-US" dirty="0">
                <a:ea typeface="MS PGothic" charset="-128"/>
              </a:rPr>
              <a:t>愛色</a:t>
            </a:r>
            <a:r>
              <a:rPr lang="zh-CHT" altLang="en-US" dirty="0" smtClean="0">
                <a:ea typeface="MS PGothic" charset="-128"/>
              </a:rPr>
              <a:t>尼派是一派系</a:t>
            </a:r>
            <a:r>
              <a:rPr lang="zh-TW" altLang="en-US" dirty="0" smtClean="0">
                <a:ea typeface="MS PGothic" charset="-128"/>
              </a:rPr>
              <a:t>，總人數約</a:t>
            </a:r>
            <a:r>
              <a:rPr lang="en-US" altLang="zh-TW" dirty="0" smtClean="0">
                <a:ea typeface="MS PGothic" charset="-128"/>
              </a:rPr>
              <a:t>4000</a:t>
            </a:r>
            <a:r>
              <a:rPr lang="zh-TW" altLang="en-US" dirty="0" smtClean="0">
                <a:ea typeface="MS PGothic" charset="-128"/>
              </a:rPr>
              <a:t>人</a:t>
            </a:r>
            <a:r>
              <a:rPr lang="en-US" altLang="zh-TW" dirty="0" smtClean="0">
                <a:ea typeface="MS PGothic" charset="-128"/>
              </a:rPr>
              <a:t>, </a:t>
            </a:r>
            <a:r>
              <a:rPr lang="zh-TW" altLang="en-US" dirty="0" smtClean="0">
                <a:ea typeface="MS PGothic" charset="-128"/>
              </a:rPr>
              <a:t>公元後一世紀散居古巴勒斯旦地。</a:t>
            </a:r>
            <a:endParaRPr lang="en-US" altLang="zh-TW" dirty="0" smtClean="0">
              <a:ea typeface="MS PGothic" charset="-128"/>
            </a:endParaRPr>
          </a:p>
          <a:p>
            <a:pPr marL="457200" indent="-457200">
              <a:buFont typeface="+mj-lt"/>
              <a:buAutoNum type="arabicPeriod"/>
            </a:pPr>
            <a:r>
              <a:rPr lang="zh-CHT" altLang="en-US" dirty="0" smtClean="0">
                <a:ea typeface="MS PGothic" charset="-128"/>
              </a:rPr>
              <a:t>公元前</a:t>
            </a:r>
            <a:r>
              <a:rPr lang="en-US" altLang="zh-CHT" dirty="0" smtClean="0">
                <a:ea typeface="MS PGothic" charset="-128"/>
              </a:rPr>
              <a:t>37</a:t>
            </a:r>
            <a:r>
              <a:rPr lang="en-US" altLang="zh-TW" dirty="0" smtClean="0">
                <a:ea typeface="MS PGothic" charset="-128"/>
              </a:rPr>
              <a:t>-4</a:t>
            </a:r>
            <a:r>
              <a:rPr lang="zh-TW" altLang="en-US" dirty="0" smtClean="0">
                <a:ea typeface="MS PGothic" charset="-128"/>
              </a:rPr>
              <a:t>年</a:t>
            </a:r>
            <a:r>
              <a:rPr lang="en-US" altLang="zh-TW" dirty="0" smtClean="0">
                <a:ea typeface="MS PGothic" charset="-128"/>
              </a:rPr>
              <a:t>(</a:t>
            </a:r>
            <a:r>
              <a:rPr lang="zh-TW" altLang="en-US" dirty="0" smtClean="0">
                <a:ea typeface="MS PGothic" charset="-128"/>
              </a:rPr>
              <a:t>大希律時期）</a:t>
            </a:r>
            <a:r>
              <a:rPr lang="zh-CHT" altLang="en-US" dirty="0" smtClean="0">
                <a:ea typeface="MS PGothic" charset="-128"/>
              </a:rPr>
              <a:t>愛色尼人聚居於耶路撒冷的西南面</a:t>
            </a:r>
            <a:endParaRPr lang="en-US" altLang="en-US" dirty="0">
              <a:solidFill>
                <a:srgbClr val="595959"/>
              </a:solidFill>
              <a:ea typeface="MS PGothic" charset="-128"/>
            </a:endParaRPr>
          </a:p>
        </p:txBody>
      </p:sp>
      <p:pic>
        <p:nvPicPr>
          <p:cNvPr id="2" name="Picture Placeholder 1" descr="昆兰地区发现的器具.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768" r="13768"/>
          <a:stretch>
            <a:fillRect/>
          </a:stretch>
        </p:blipFill>
        <p:spPr>
          <a:xfrm>
            <a:off x="477838" y="3219450"/>
            <a:ext cx="3505200" cy="3505200"/>
          </a:xfrm>
          <a:ln>
            <a:round/>
            <a:headEnd/>
            <a:tailEnd/>
          </a:ln>
        </p:spPr>
      </p:pic>
      <p:pic>
        <p:nvPicPr>
          <p:cNvPr id="6" name="Picture Placeholder 5" descr="石灰石材质的量杯为仪式中洗手之用.jp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720" r="12720"/>
          <a:stretch>
            <a:fillRect/>
          </a:stretch>
        </p:blipFill>
        <p:spPr>
          <a:xfrm>
            <a:off x="269875" y="90488"/>
            <a:ext cx="3822700" cy="3128962"/>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95799" y="251754"/>
            <a:ext cx="5104262" cy="949249"/>
          </a:xfrm>
        </p:spPr>
        <p:txBody>
          <a:bodyPr/>
          <a:lstStyle/>
          <a:p>
            <a:r>
              <a:rPr lang="zh-CHT" altLang="en-US" dirty="0">
                <a:ea typeface="MS PGothic" charset="-128"/>
              </a:rPr>
              <a:t>昆蘭地區愛色</a:t>
            </a:r>
            <a:r>
              <a:rPr lang="zh-CHT" altLang="en-US" dirty="0" smtClean="0">
                <a:ea typeface="MS PGothic" charset="-128"/>
              </a:rPr>
              <a:t>尼人</a:t>
            </a:r>
            <a:endParaRPr lang="en-US" altLang="en-US" dirty="0">
              <a:ea typeface="MS PGothic" charset="-128"/>
            </a:endParaRPr>
          </a:p>
        </p:txBody>
      </p:sp>
      <p:sp>
        <p:nvSpPr>
          <p:cNvPr id="24579" name="Text Placeholder 2"/>
          <p:cNvSpPr>
            <a:spLocks noGrp="1"/>
          </p:cNvSpPr>
          <p:nvPr>
            <p:ph type="body" sz="half" idx="2"/>
          </p:nvPr>
        </p:nvSpPr>
        <p:spPr>
          <a:xfrm>
            <a:off x="4495799" y="1201003"/>
            <a:ext cx="4648200" cy="5984811"/>
          </a:xfrm>
        </p:spPr>
        <p:txBody>
          <a:bodyPr>
            <a:normAutofit fontScale="92500" lnSpcReduction="20000"/>
          </a:bodyPr>
          <a:lstStyle/>
          <a:p>
            <a:pPr>
              <a:lnSpc>
                <a:spcPct val="150000"/>
              </a:lnSpc>
              <a:buFont typeface="Arial" charset="0"/>
              <a:buChar char="•"/>
            </a:pPr>
            <a:r>
              <a:rPr lang="zh-CHT" altLang="en-US" sz="1600" dirty="0" smtClean="0">
                <a:solidFill>
                  <a:srgbClr val="595959"/>
                </a:solidFill>
                <a:ea typeface="MS PGothic" charset="-128"/>
              </a:rPr>
              <a:t>昆</a:t>
            </a:r>
            <a:r>
              <a:rPr lang="zh-CHT" altLang="en-US" sz="1600" dirty="0">
                <a:solidFill>
                  <a:srgbClr val="595959"/>
                </a:solidFill>
                <a:ea typeface="MS PGothic" charset="-128"/>
              </a:rPr>
              <a:t>蘭社團在古卷中的觀點與耶穌的主張頗多不同，最明顯者在</a:t>
            </a:r>
            <a:r>
              <a:rPr lang="zh-CHT" altLang="en-US" sz="1600" b="1" dirty="0">
                <a:solidFill>
                  <a:srgbClr val="595959"/>
                </a:solidFill>
                <a:ea typeface="MS PGothic" charset="-128"/>
              </a:rPr>
              <a:t>古卷主張對敵人的仇恨與咒詛</a:t>
            </a:r>
            <a:r>
              <a:rPr lang="zh-CHT" altLang="en-US" sz="1600" dirty="0">
                <a:solidFill>
                  <a:srgbClr val="595959"/>
                </a:solidFill>
                <a:ea typeface="MS PGothic" charset="-128"/>
              </a:rPr>
              <a:t>，</a:t>
            </a:r>
            <a:r>
              <a:rPr lang="zh-CHT" altLang="en-US" sz="1600" b="1" dirty="0">
                <a:solidFill>
                  <a:srgbClr val="595959"/>
                </a:solidFill>
                <a:ea typeface="MS PGothic" charset="-128"/>
              </a:rPr>
              <a:t>耶穌卻主張愛和寬恕仇敵</a:t>
            </a:r>
            <a:r>
              <a:rPr lang="zh-CHT" altLang="en-US" sz="1600" dirty="0">
                <a:solidFill>
                  <a:srgbClr val="595959"/>
                </a:solidFill>
                <a:ea typeface="MS PGothic" charset="-128"/>
              </a:rPr>
              <a:t>，耶穌提出愛仇敵時，他說：「你們聽見有話說：</a:t>
            </a:r>
            <a:r>
              <a:rPr lang="en-US" altLang="zh-CHT" sz="1600" dirty="0">
                <a:solidFill>
                  <a:srgbClr val="595959"/>
                </a:solidFill>
                <a:ea typeface="MS PGothic" charset="-128"/>
              </a:rPr>
              <a:t>『</a:t>
            </a:r>
            <a:r>
              <a:rPr lang="zh-CHT" altLang="en-US" sz="1600" dirty="0">
                <a:solidFill>
                  <a:srgbClr val="595959"/>
                </a:solidFill>
                <a:ea typeface="MS PGothic" charset="-128"/>
              </a:rPr>
              <a:t>當愛你的鄰舍，恨你的仇敵。</a:t>
            </a:r>
            <a:r>
              <a:rPr lang="en-US" altLang="zh-CHT" sz="1600" dirty="0">
                <a:solidFill>
                  <a:srgbClr val="595959"/>
                </a:solidFill>
                <a:ea typeface="MS PGothic" charset="-128"/>
              </a:rPr>
              <a:t>』</a:t>
            </a:r>
            <a:r>
              <a:rPr lang="zh-CHT" altLang="en-US" sz="1600" dirty="0">
                <a:solidFill>
                  <a:srgbClr val="595959"/>
                </a:solidFill>
                <a:ea typeface="MS PGothic" charset="-128"/>
              </a:rPr>
              <a:t>只是我告訴你們，要愛你們的仇敵，為那逼迫你們的禱告。」</a:t>
            </a:r>
            <a:r>
              <a:rPr lang="en-US" altLang="zh-CHT" sz="1600" dirty="0">
                <a:solidFill>
                  <a:srgbClr val="595959"/>
                </a:solidFill>
                <a:ea typeface="MS PGothic" charset="-128"/>
              </a:rPr>
              <a:t>(</a:t>
            </a:r>
            <a:r>
              <a:rPr lang="zh-CHT" altLang="en-US" sz="1600" dirty="0">
                <a:solidFill>
                  <a:srgbClr val="595959"/>
                </a:solidFill>
                <a:ea typeface="MS PGothic" charset="-128"/>
              </a:rPr>
              <a:t>太五</a:t>
            </a:r>
            <a:r>
              <a:rPr lang="en-US" altLang="zh-CHT" sz="1600" dirty="0">
                <a:solidFill>
                  <a:srgbClr val="595959"/>
                </a:solidFill>
                <a:ea typeface="MS PGothic" charset="-128"/>
              </a:rPr>
              <a:t>43-44)</a:t>
            </a:r>
            <a:r>
              <a:rPr lang="zh-CHT" altLang="en-US" sz="1600" dirty="0">
                <a:solidFill>
                  <a:srgbClr val="595959"/>
                </a:solidFill>
                <a:ea typeface="MS PGothic" charset="-128"/>
              </a:rPr>
              <a:t>他所針對當時流行的教訓，舊約並無找到所謂「恨你仇敵」這句話，反而在死海古卷中有「仇恨黑暗之子」</a:t>
            </a:r>
            <a:r>
              <a:rPr lang="en-US" altLang="zh-CHT" sz="1600" dirty="0">
                <a:solidFill>
                  <a:srgbClr val="595959"/>
                </a:solidFill>
                <a:ea typeface="MS PGothic" charset="-128"/>
              </a:rPr>
              <a:t>(IQSI</a:t>
            </a:r>
            <a:r>
              <a:rPr lang="zh-CHT" altLang="en-US" sz="1600" dirty="0">
                <a:solidFill>
                  <a:srgbClr val="595959"/>
                </a:solidFill>
                <a:ea typeface="MS PGothic" charset="-128"/>
              </a:rPr>
              <a:t>．</a:t>
            </a:r>
            <a:r>
              <a:rPr lang="en-US" altLang="zh-CHT" sz="1600" dirty="0">
                <a:solidFill>
                  <a:srgbClr val="595959"/>
                </a:solidFill>
                <a:ea typeface="MS PGothic" charset="-128"/>
              </a:rPr>
              <a:t>I0)</a:t>
            </a:r>
            <a:r>
              <a:rPr lang="zh-CHT" altLang="en-US" sz="1600" dirty="0">
                <a:solidFill>
                  <a:srgbClr val="595959"/>
                </a:solidFill>
                <a:ea typeface="MS PGothic" charset="-128"/>
              </a:rPr>
              <a:t>之說，故古卷專</a:t>
            </a:r>
            <a:r>
              <a:rPr lang="zh-CHT" altLang="en-US" sz="1600" dirty="0" smtClean="0">
                <a:solidFill>
                  <a:srgbClr val="595959"/>
                </a:solidFill>
                <a:ea typeface="MS PGothic" charset="-128"/>
              </a:rPr>
              <a:t>家均</a:t>
            </a:r>
            <a:r>
              <a:rPr lang="zh-CHT" altLang="en-US" sz="1600" dirty="0">
                <a:solidFill>
                  <a:srgbClr val="595959"/>
                </a:solidFill>
                <a:ea typeface="MS PGothic" charset="-128"/>
              </a:rPr>
              <a:t>認為耶穌所批判的是昆蘭及愛色尼派觀點。</a:t>
            </a:r>
            <a:endParaRPr lang="en-US" altLang="zh-CHT" sz="1600" dirty="0">
              <a:solidFill>
                <a:srgbClr val="595959"/>
              </a:solidFill>
              <a:ea typeface="MS PGothic" charset="-128"/>
            </a:endParaRPr>
          </a:p>
          <a:p>
            <a:pPr>
              <a:lnSpc>
                <a:spcPct val="150000"/>
              </a:lnSpc>
              <a:buFont typeface="Arial" charset="0"/>
              <a:buChar char="•"/>
            </a:pPr>
            <a:r>
              <a:rPr lang="zh-CHT" altLang="en-US" sz="1600" dirty="0">
                <a:solidFill>
                  <a:srgbClr val="595959"/>
                </a:solidFill>
                <a:ea typeface="MS PGothic" charset="-128"/>
              </a:rPr>
              <a:t> 耶穌重內心的潔淨而非外在潔淨</a:t>
            </a:r>
            <a:r>
              <a:rPr lang="zh-CHT" altLang="en-US" sz="1600" dirty="0" smtClean="0">
                <a:solidFill>
                  <a:srgbClr val="595959"/>
                </a:solidFill>
                <a:ea typeface="MS PGothic" charset="-128"/>
              </a:rPr>
              <a:t>，「</a:t>
            </a:r>
            <a:r>
              <a:rPr lang="zh-CHT" altLang="en-US" sz="1600" dirty="0">
                <a:solidFill>
                  <a:srgbClr val="595959"/>
                </a:solidFill>
                <a:ea typeface="MS PGothic" charset="-128"/>
              </a:rPr>
              <a:t>從外面進去的不能污穢人，惟有從裡面出來的，乃能污穢人。」</a:t>
            </a:r>
            <a:r>
              <a:rPr lang="en-US" altLang="zh-CHT" sz="1600" dirty="0" smtClean="0">
                <a:solidFill>
                  <a:srgbClr val="595959"/>
                </a:solidFill>
                <a:ea typeface="MS PGothic" charset="-128"/>
              </a:rPr>
              <a:t>(</a:t>
            </a:r>
            <a:r>
              <a:rPr lang="zh-CHT" altLang="en-US" sz="1600" dirty="0" smtClean="0">
                <a:solidFill>
                  <a:srgbClr val="595959"/>
                </a:solidFill>
                <a:ea typeface="MS PGothic" charset="-128"/>
              </a:rPr>
              <a:t>可七</a:t>
            </a:r>
            <a:r>
              <a:rPr lang="en-US" altLang="zh-CHT" sz="1600" dirty="0" smtClean="0">
                <a:solidFill>
                  <a:srgbClr val="595959"/>
                </a:solidFill>
                <a:ea typeface="MS PGothic" charset="-128"/>
              </a:rPr>
              <a:t>16)</a:t>
            </a:r>
            <a:r>
              <a:rPr lang="zh-CHT" altLang="en-US" sz="1600" dirty="0">
                <a:solidFill>
                  <a:srgbClr val="595959"/>
                </a:solidFill>
                <a:ea typeface="MS PGothic" charset="-128"/>
              </a:rPr>
              <a:t>愛顧瘸子、痲瘋病人及女性，而昆蘭社群則以這些為不潔而排斥之，說：「你要仇恨那些須被否定的不聖潔者」。</a:t>
            </a:r>
            <a:endParaRPr lang="en-US" altLang="zh-CHT" sz="1600" dirty="0">
              <a:solidFill>
                <a:srgbClr val="595959"/>
              </a:solidFill>
              <a:ea typeface="MS PGothic" charset="-128"/>
            </a:endParaRPr>
          </a:p>
          <a:p>
            <a:pPr>
              <a:lnSpc>
                <a:spcPct val="150000"/>
              </a:lnSpc>
              <a:buFont typeface="Arial" charset="0"/>
              <a:buChar char="•"/>
            </a:pPr>
            <a:r>
              <a:rPr lang="zh-CHT" altLang="en-US" sz="1600" dirty="0">
                <a:solidFill>
                  <a:srgbClr val="595959"/>
                </a:solidFill>
                <a:ea typeface="MS PGothic" charset="-128"/>
              </a:rPr>
              <a:t>在行動上，耶穌跑到聖殿之處傳揚其道，挑戰猶太教權威，昆蘭社群卻跑到曠野隱居，避開聖殿與祭司，耶穌述而不作，以行動顯示自己是神，而昆蘭社團卻作而不行，只是在寫作上宣明自己的觀點。</a:t>
            </a:r>
          </a:p>
        </p:txBody>
      </p:sp>
      <p:pic>
        <p:nvPicPr>
          <p:cNvPr id="7" name="Picture Placeholder 6" descr="Jesus the Wicked Priest.jpg"/>
          <p:cNvPicPr>
            <a:picLocks noGrp="1" noChangeAspect="1"/>
          </p:cNvPicPr>
          <p:nvPr>
            <p:ph type="pic" sz="quarter" idx="15"/>
          </p:nvPr>
        </p:nvPicPr>
        <p:blipFill>
          <a:blip r:embed="rId3" cstate="print"/>
          <a:srcRect l="2153" r="2153"/>
          <a:stretch>
            <a:fillRect/>
          </a:stretch>
        </p:blipFill>
        <p:spPr>
          <a:xfrm>
            <a:off x="876669" y="483648"/>
            <a:ext cx="2092325" cy="3275013"/>
          </a:xfrm>
          <a:ln>
            <a:round/>
          </a:ln>
        </p:spPr>
      </p:pic>
      <p:pic>
        <p:nvPicPr>
          <p:cNvPr id="2" name="Picture Placeholder 1" descr="第二聖殿時期的耶路撒冷模型.jpg"/>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7875" r="17875"/>
          <a:stretch>
            <a:fillRect/>
          </a:stretch>
        </p:blipFill>
        <p:spPr>
          <a:xfrm>
            <a:off x="239566" y="3046723"/>
            <a:ext cx="3505200" cy="3505200"/>
          </a:xfrm>
          <a:ln>
            <a:round/>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16438" y="704850"/>
            <a:ext cx="4297361" cy="555625"/>
          </a:xfrm>
        </p:spPr>
        <p:txBody>
          <a:bodyPr/>
          <a:lstStyle/>
          <a:p>
            <a:r>
              <a:rPr lang="zh-CHT" altLang="en-US" sz="2800" dirty="0" smtClean="0">
                <a:ea typeface="MS PGothic" charset="-128"/>
              </a:rPr>
              <a:t>誰把</a:t>
            </a:r>
            <a:r>
              <a:rPr lang="en-US" altLang="en-US" sz="2800" dirty="0" smtClean="0">
                <a:ea typeface="MS PGothic" charset="-128"/>
              </a:rPr>
              <a:t>死海古卷</a:t>
            </a:r>
            <a:r>
              <a:rPr lang="zh-CHT" altLang="en-US" sz="2800" dirty="0" smtClean="0">
                <a:ea typeface="MS PGothic" charset="-128"/>
              </a:rPr>
              <a:t>收藏起來？</a:t>
            </a:r>
          </a:p>
          <a:p>
            <a:r>
              <a:rPr lang="zh-CHT" altLang="en-US" sz="2800" dirty="0" smtClean="0">
                <a:ea typeface="MS PGothic" charset="-128"/>
              </a:rPr>
              <a:t>他們的目的是？</a:t>
            </a:r>
            <a:endParaRPr lang="en-US" altLang="en-US" sz="2800" dirty="0">
              <a:ea typeface="MS PGothic" charset="-128"/>
            </a:endParaRPr>
          </a:p>
        </p:txBody>
      </p:sp>
      <p:sp>
        <p:nvSpPr>
          <p:cNvPr id="27651" name="Text Placeholder 2"/>
          <p:cNvSpPr>
            <a:spLocks noGrp="1"/>
          </p:cNvSpPr>
          <p:nvPr>
            <p:ph type="body" sz="half" idx="2"/>
          </p:nvPr>
        </p:nvSpPr>
        <p:spPr>
          <a:xfrm>
            <a:off x="4726636" y="1260475"/>
            <a:ext cx="3817758" cy="5472607"/>
          </a:xfrm>
        </p:spPr>
        <p:txBody>
          <a:bodyPr/>
          <a:lstStyle/>
          <a:p>
            <a:pPr marL="342900" indent="-342900">
              <a:buFont typeface="Arial" charset="0"/>
              <a:buChar char="•"/>
            </a:pPr>
            <a:r>
              <a:rPr lang="en-US" altLang="en-US" dirty="0" smtClean="0">
                <a:solidFill>
                  <a:srgbClr val="595959"/>
                </a:solidFill>
                <a:ea typeface="MS PGothic" charset="-128"/>
              </a:rPr>
              <a:t> </a:t>
            </a:r>
            <a:r>
              <a:rPr lang="zh-CHT" altLang="en-US" dirty="0" smtClean="0">
                <a:solidFill>
                  <a:srgbClr val="595959"/>
                </a:solidFill>
                <a:ea typeface="MS PGothic" charset="-128"/>
              </a:rPr>
              <a:t>古卷是被一班自稱亞倫之子的猶太人及利未人所收藏或儲存在洞穴內。</a:t>
            </a:r>
          </a:p>
          <a:p>
            <a:pPr marL="342900" indent="-342900">
              <a:buFont typeface="Arial" charset="0"/>
              <a:buChar char="•"/>
            </a:pPr>
            <a:r>
              <a:rPr lang="zh-CHT" altLang="en-US" dirty="0" smtClean="0">
                <a:solidFill>
                  <a:srgbClr val="595959"/>
                </a:solidFill>
                <a:ea typeface="MS PGothic" charset="-128"/>
              </a:rPr>
              <a:t>公元後</a:t>
            </a:r>
            <a:r>
              <a:rPr lang="en-US" altLang="zh-CHT" dirty="0" smtClean="0">
                <a:solidFill>
                  <a:srgbClr val="595959"/>
                </a:solidFill>
                <a:ea typeface="MS PGothic" charset="-128"/>
              </a:rPr>
              <a:t>68</a:t>
            </a:r>
            <a:r>
              <a:rPr lang="zh-CHT" altLang="en-US" dirty="0" smtClean="0">
                <a:solidFill>
                  <a:srgbClr val="595959"/>
                </a:solidFill>
                <a:ea typeface="MS PGothic" charset="-128"/>
              </a:rPr>
              <a:t>年的夏季，這些猶太人開始把部分書卷收藏在死海西北面的地區並離開這個珍貴的（昆籣人或愛色尼人的）藏書庫。</a:t>
            </a:r>
          </a:p>
          <a:p>
            <a:pPr marL="342900" indent="-342900">
              <a:buFont typeface="Arial" charset="0"/>
              <a:buChar char="•"/>
            </a:pPr>
            <a:r>
              <a:rPr lang="zh-CHT" altLang="en-US" dirty="0" smtClean="0">
                <a:solidFill>
                  <a:srgbClr val="595959"/>
                </a:solidFill>
                <a:ea typeface="MS PGothic" charset="-128"/>
              </a:rPr>
              <a:t>公元後</a:t>
            </a:r>
            <a:r>
              <a:rPr lang="en-US" altLang="zh-CHT" dirty="0" smtClean="0">
                <a:solidFill>
                  <a:srgbClr val="595959"/>
                </a:solidFill>
                <a:ea typeface="MS PGothic" charset="-128"/>
              </a:rPr>
              <a:t>67</a:t>
            </a:r>
            <a:r>
              <a:rPr lang="zh-CHT" altLang="en-US" dirty="0" smtClean="0">
                <a:solidFill>
                  <a:srgbClr val="595959"/>
                </a:solidFill>
                <a:ea typeface="MS PGothic" charset="-128"/>
              </a:rPr>
              <a:t>年，羅馬軍隊數目已達至</a:t>
            </a:r>
            <a:r>
              <a:rPr lang="en-US" altLang="en-US" dirty="0">
                <a:solidFill>
                  <a:srgbClr val="595959"/>
                </a:solidFill>
                <a:ea typeface="MS PGothic" charset="-128"/>
              </a:rPr>
              <a:t>70,000</a:t>
            </a:r>
            <a:r>
              <a:rPr lang="zh-CHT" altLang="en-US" dirty="0" smtClean="0">
                <a:solidFill>
                  <a:srgbClr val="595959"/>
                </a:solidFill>
                <a:ea typeface="MS PGothic" charset="-128"/>
              </a:rPr>
              <a:t>人。公元後</a:t>
            </a:r>
            <a:r>
              <a:rPr lang="en-US" altLang="zh-CHT" dirty="0" smtClean="0">
                <a:solidFill>
                  <a:srgbClr val="595959"/>
                </a:solidFill>
                <a:ea typeface="MS PGothic" charset="-128"/>
              </a:rPr>
              <a:t>68</a:t>
            </a:r>
            <a:r>
              <a:rPr lang="zh-CHT" altLang="en-US" dirty="0" smtClean="0">
                <a:solidFill>
                  <a:srgbClr val="595959"/>
                </a:solidFill>
                <a:ea typeface="MS PGothic" charset="-128"/>
              </a:rPr>
              <a:t>年</a:t>
            </a:r>
            <a:r>
              <a:rPr lang="en-US" altLang="zh-CHT" dirty="0" smtClean="0">
                <a:solidFill>
                  <a:srgbClr val="595959"/>
                </a:solidFill>
                <a:ea typeface="MS PGothic" charset="-128"/>
              </a:rPr>
              <a:t>6</a:t>
            </a:r>
            <a:r>
              <a:rPr lang="zh-CHT" altLang="en-US" dirty="0" smtClean="0">
                <a:solidFill>
                  <a:srgbClr val="595959"/>
                </a:solidFill>
                <a:ea typeface="MS PGothic" charset="-128"/>
              </a:rPr>
              <a:t>月，羅馬軍隊向耶利哥（向南）進發。</a:t>
            </a:r>
            <a:endParaRPr lang="en-US" altLang="zh-CHT" dirty="0" smtClean="0">
              <a:solidFill>
                <a:srgbClr val="595959"/>
              </a:solidFill>
              <a:ea typeface="MS PGothic" charset="-128"/>
            </a:endParaRPr>
          </a:p>
          <a:p>
            <a:pPr marL="342900" indent="-342900">
              <a:buFont typeface="Arial" charset="0"/>
              <a:buChar char="•"/>
            </a:pPr>
            <a:endParaRPr lang="en-US" altLang="en-US" dirty="0">
              <a:solidFill>
                <a:srgbClr val="595959"/>
              </a:solidFill>
              <a:ea typeface="MS PGothic" charset="-128"/>
            </a:endParaRPr>
          </a:p>
          <a:p>
            <a:endParaRPr lang="en-US" altLang="en-US" dirty="0">
              <a:solidFill>
                <a:srgbClr val="595959"/>
              </a:solidFill>
              <a:ea typeface="MS PGothic" charset="-128"/>
            </a:endParaRPr>
          </a:p>
        </p:txBody>
      </p:sp>
      <p:pic>
        <p:nvPicPr>
          <p:cNvPr id="2" name="Picture Placeholder 1" descr="100_1003.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187" r="20187"/>
          <a:stretch>
            <a:fillRect/>
          </a:stretch>
        </p:blipFill>
        <p:spPr>
          <a:xfrm>
            <a:off x="990600" y="2590800"/>
            <a:ext cx="3281363" cy="4141788"/>
          </a:xfrm>
          <a:ln>
            <a:round/>
            <a:headEnd/>
            <a:tailEnd/>
          </a:ln>
        </p:spPr>
      </p:pic>
      <p:pic>
        <p:nvPicPr>
          <p:cNvPr id="5" name="Picture Placeholder 4" descr="image001.jpg"/>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2171" r="22171"/>
          <a:stretch>
            <a:fillRect/>
          </a:stretch>
        </p:blipFill>
        <p:spPr>
          <a:xfrm>
            <a:off x="2203450" y="141288"/>
            <a:ext cx="2312988" cy="2578100"/>
          </a:xfrm>
          <a:ln>
            <a:round/>
            <a:headEnd/>
            <a:tailEnd/>
          </a:ln>
        </p:spPr>
      </p:pic>
      <p:pic>
        <p:nvPicPr>
          <p:cNvPr id="3" name="Picture Placeholder 2" descr="250px-Caves_4_&amp;_10.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2400" r="12400"/>
          <a:stretch>
            <a:fillRect/>
          </a:stretch>
        </p:blipFill>
        <p:spPr>
          <a:xfrm>
            <a:off x="111217" y="627144"/>
            <a:ext cx="2092325" cy="2092325"/>
          </a:xfrm>
          <a:ln>
            <a:round/>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797425" y="228600"/>
            <a:ext cx="3889375" cy="555625"/>
          </a:xfrm>
        </p:spPr>
        <p:txBody>
          <a:bodyPr/>
          <a:lstStyle/>
          <a:p>
            <a:r>
              <a:rPr lang="en-US" altLang="en-US" sz="2800" dirty="0">
                <a:ea typeface="MS PGothic" charset="-128"/>
              </a:rPr>
              <a:t>死海</a:t>
            </a:r>
            <a:r>
              <a:rPr lang="en-US" altLang="en-US" sz="2800" dirty="0" smtClean="0">
                <a:ea typeface="MS PGothic" charset="-128"/>
              </a:rPr>
              <a:t>古的當代</a:t>
            </a:r>
            <a:r>
              <a:rPr lang="zh-CHT" altLang="en-US" sz="2800" dirty="0">
                <a:solidFill>
                  <a:srgbClr val="595959"/>
                </a:solidFill>
                <a:ea typeface="MS PGothic" charset="-128"/>
              </a:rPr>
              <a:t>背景</a:t>
            </a:r>
            <a:r>
              <a:rPr lang="zh-CHT" altLang="en-US" sz="2800" dirty="0" smtClean="0">
                <a:solidFill>
                  <a:srgbClr val="595959"/>
                </a:solidFill>
                <a:ea typeface="MS PGothic" charset="-128"/>
              </a:rPr>
              <a:t>資料</a:t>
            </a:r>
            <a:endParaRPr lang="en-US" altLang="en-US" sz="2800" dirty="0">
              <a:ea typeface="MS PGothic" charset="-128"/>
            </a:endParaRPr>
          </a:p>
        </p:txBody>
      </p:sp>
      <p:sp>
        <p:nvSpPr>
          <p:cNvPr id="26627" name="Text Placeholder 2"/>
          <p:cNvSpPr>
            <a:spLocks noGrp="1"/>
          </p:cNvSpPr>
          <p:nvPr>
            <p:ph type="body" sz="half" idx="2"/>
          </p:nvPr>
        </p:nvSpPr>
        <p:spPr>
          <a:xfrm>
            <a:off x="4797425" y="1086788"/>
            <a:ext cx="4221657" cy="5630082"/>
          </a:xfrm>
        </p:spPr>
        <p:txBody>
          <a:bodyPr>
            <a:normAutofit/>
          </a:bodyPr>
          <a:lstStyle/>
          <a:p>
            <a:pPr>
              <a:lnSpc>
                <a:spcPct val="80000"/>
              </a:lnSpc>
            </a:pPr>
            <a:endParaRPr lang="en-US" altLang="zh-CHT" sz="1900" dirty="0" smtClean="0">
              <a:solidFill>
                <a:srgbClr val="595959"/>
              </a:solidFill>
              <a:ea typeface="MS PGothic" charset="-128"/>
            </a:endParaRPr>
          </a:p>
          <a:p>
            <a:pPr marL="342900" indent="-342900">
              <a:lnSpc>
                <a:spcPct val="80000"/>
              </a:lnSpc>
              <a:buFont typeface="Arial" charset="0"/>
              <a:buChar char="•"/>
            </a:pPr>
            <a:r>
              <a:rPr lang="zh-CHT" altLang="en-US" sz="1900" dirty="0" smtClean="0">
                <a:solidFill>
                  <a:srgbClr val="595959"/>
                </a:solidFill>
                <a:ea typeface="MS PGothic" charset="-128"/>
              </a:rPr>
              <a:t>早期猶太主義 </a:t>
            </a:r>
            <a:r>
              <a:rPr lang="en-US" altLang="zh-CHT" sz="1900" dirty="0" smtClean="0">
                <a:solidFill>
                  <a:srgbClr val="595959"/>
                </a:solidFill>
                <a:ea typeface="MS PGothic" charset="-128"/>
              </a:rPr>
              <a:t>-</a:t>
            </a:r>
            <a:r>
              <a:rPr lang="zh-CHT" altLang="en-US" sz="1900" dirty="0" smtClean="0">
                <a:solidFill>
                  <a:srgbClr val="595959"/>
                </a:solidFill>
                <a:ea typeface="MS PGothic" charset="-128"/>
              </a:rPr>
              <a:t> 公元前</a:t>
            </a:r>
            <a:r>
              <a:rPr lang="en-US" altLang="zh-CHT" sz="1900" dirty="0" smtClean="0">
                <a:solidFill>
                  <a:srgbClr val="595959"/>
                </a:solidFill>
                <a:ea typeface="MS PGothic" charset="-128"/>
              </a:rPr>
              <a:t>300</a:t>
            </a:r>
            <a:r>
              <a:rPr lang="zh-CHT" altLang="en-US" sz="1900" dirty="0" smtClean="0">
                <a:solidFill>
                  <a:srgbClr val="595959"/>
                </a:solidFill>
                <a:ea typeface="MS PGothic" charset="-128"/>
              </a:rPr>
              <a:t>年至公元後</a:t>
            </a:r>
            <a:r>
              <a:rPr lang="en-US" altLang="zh-CHT" sz="1900" dirty="0" smtClean="0">
                <a:solidFill>
                  <a:srgbClr val="595959"/>
                </a:solidFill>
                <a:ea typeface="MS PGothic" charset="-128"/>
              </a:rPr>
              <a:t>200</a:t>
            </a:r>
            <a:r>
              <a:rPr lang="zh-CHT" altLang="en-US" sz="1900" dirty="0" smtClean="0">
                <a:solidFill>
                  <a:srgbClr val="595959"/>
                </a:solidFill>
                <a:ea typeface="MS PGothic" charset="-128"/>
              </a:rPr>
              <a:t>年</a:t>
            </a:r>
            <a:r>
              <a:rPr lang="en-US" altLang="en-US" sz="1900" dirty="0" smtClean="0">
                <a:solidFill>
                  <a:srgbClr val="595959"/>
                </a:solidFill>
                <a:ea typeface="MS PGothic" charset="-128"/>
              </a:rPr>
              <a:t> </a:t>
            </a:r>
            <a:r>
              <a:rPr lang="en-US" altLang="en-US" sz="1900" dirty="0">
                <a:solidFill>
                  <a:srgbClr val="595959"/>
                </a:solidFill>
                <a:ea typeface="MS PGothic" charset="-128"/>
              </a:rPr>
              <a:t>(300 BCE - 220 CE</a:t>
            </a:r>
            <a:r>
              <a:rPr lang="en-US" altLang="en-US" sz="1900" dirty="0" smtClean="0">
                <a:solidFill>
                  <a:srgbClr val="595959"/>
                </a:solidFill>
                <a:ea typeface="MS PGothic" charset="-128"/>
              </a:rPr>
              <a:t>)</a:t>
            </a:r>
            <a:r>
              <a:rPr lang="zh-CHT" altLang="en-US" sz="1900" dirty="0" smtClean="0">
                <a:solidFill>
                  <a:srgbClr val="595959"/>
                </a:solidFill>
                <a:ea typeface="MS PGothic" charset="-128"/>
              </a:rPr>
              <a:t>。</a:t>
            </a:r>
          </a:p>
          <a:p>
            <a:pPr marL="342900" indent="-342900">
              <a:lnSpc>
                <a:spcPct val="80000"/>
              </a:lnSpc>
              <a:buFont typeface="Arial" charset="0"/>
              <a:buChar char="•"/>
            </a:pPr>
            <a:r>
              <a:rPr lang="zh-CHT" altLang="en-US" sz="1900" dirty="0" smtClean="0">
                <a:solidFill>
                  <a:srgbClr val="595959"/>
                </a:solidFill>
                <a:ea typeface="MS PGothic" charset="-128"/>
              </a:rPr>
              <a:t>死海古卷的成書日期大概是耶穌生活的時期。</a:t>
            </a:r>
          </a:p>
          <a:p>
            <a:pPr marL="342900" indent="-342900">
              <a:lnSpc>
                <a:spcPct val="80000"/>
              </a:lnSpc>
              <a:buFont typeface="Arial" charset="0"/>
              <a:buChar char="•"/>
            </a:pPr>
            <a:r>
              <a:rPr lang="zh-CHT" altLang="en-US" sz="1900" dirty="0" smtClean="0">
                <a:solidFill>
                  <a:srgbClr val="595959"/>
                </a:solidFill>
                <a:ea typeface="MS PGothic" charset="-128"/>
              </a:rPr>
              <a:t>公元後</a:t>
            </a:r>
            <a:r>
              <a:rPr lang="en-US" altLang="zh-CHT" sz="1900" dirty="0" smtClean="0">
                <a:solidFill>
                  <a:srgbClr val="595959"/>
                </a:solidFill>
                <a:ea typeface="MS PGothic" charset="-128"/>
              </a:rPr>
              <a:t>70</a:t>
            </a:r>
            <a:r>
              <a:rPr lang="zh-CHT" altLang="en-US" sz="1900" dirty="0" smtClean="0">
                <a:solidFill>
                  <a:srgbClr val="595959"/>
                </a:solidFill>
                <a:ea typeface="MS PGothic" charset="-128"/>
              </a:rPr>
              <a:t>年，當羅馬政權攻陷耶路撒冷後</a:t>
            </a:r>
            <a:r>
              <a:rPr lang="zh-TW" altLang="en-US" sz="1900" dirty="0" smtClean="0">
                <a:solidFill>
                  <a:srgbClr val="595959"/>
                </a:solidFill>
                <a:ea typeface="MS PGothic" charset="-128"/>
              </a:rPr>
              <a:t>，</a:t>
            </a:r>
            <a:r>
              <a:rPr lang="zh-CHT" altLang="en-US" sz="1900" dirty="0" smtClean="0">
                <a:solidFill>
                  <a:srgbClr val="595959"/>
                </a:solidFill>
                <a:ea typeface="MS PGothic" charset="-128"/>
              </a:rPr>
              <a:t>彌賽亞猶太主義亦相繼幻滅</a:t>
            </a:r>
            <a:r>
              <a:rPr lang="en-US" altLang="zh-CHT" sz="1900" dirty="0" smtClean="0">
                <a:solidFill>
                  <a:srgbClr val="595959"/>
                </a:solidFill>
                <a:ea typeface="MS PGothic" charset="-128"/>
              </a:rPr>
              <a:t>(</a:t>
            </a:r>
            <a:r>
              <a:rPr lang="zh-CHT" altLang="en-US" sz="1900" dirty="0" smtClean="0">
                <a:solidFill>
                  <a:srgbClr val="595959"/>
                </a:solidFill>
                <a:ea typeface="MS PGothic" charset="-128"/>
              </a:rPr>
              <a:t>聖殿被毀</a:t>
            </a:r>
            <a:r>
              <a:rPr lang="en-US" altLang="zh-CHT" sz="1900" dirty="0" smtClean="0">
                <a:solidFill>
                  <a:srgbClr val="595959"/>
                </a:solidFill>
                <a:ea typeface="MS PGothic" charset="-128"/>
              </a:rPr>
              <a:t>)</a:t>
            </a:r>
            <a:r>
              <a:rPr lang="zh-TW" altLang="en-US" sz="1900" dirty="0" smtClean="0">
                <a:solidFill>
                  <a:srgbClr val="595959"/>
                </a:solidFill>
                <a:ea typeface="MS PGothic" charset="-128"/>
              </a:rPr>
              <a:t>。</a:t>
            </a:r>
            <a:r>
              <a:rPr lang="en-US" altLang="zh-TW" sz="1900" dirty="0" smtClean="0">
                <a:solidFill>
                  <a:srgbClr val="595959"/>
                </a:solidFill>
                <a:ea typeface="MS PGothic" charset="-128"/>
              </a:rPr>
              <a:t/>
            </a:r>
            <a:br>
              <a:rPr lang="en-US" altLang="zh-TW" sz="1900" dirty="0" smtClean="0">
                <a:solidFill>
                  <a:srgbClr val="595959"/>
                </a:solidFill>
                <a:ea typeface="MS PGothic" charset="-128"/>
              </a:rPr>
            </a:br>
            <a:r>
              <a:rPr lang="zh-TW" altLang="en-US" sz="1900" dirty="0" smtClean="0">
                <a:solidFill>
                  <a:srgbClr val="595959"/>
                </a:solidFill>
                <a:ea typeface="MS PGothic" charset="-128"/>
              </a:rPr>
              <a:t>這正是猶太人把死海古卷收藏起來兩年後（</a:t>
            </a:r>
            <a:r>
              <a:rPr lang="zh-CHT" altLang="en-US" sz="1900" dirty="0">
                <a:solidFill>
                  <a:srgbClr val="595959"/>
                </a:solidFill>
                <a:ea typeface="MS PGothic" charset="-128"/>
              </a:rPr>
              <a:t>公元</a:t>
            </a:r>
            <a:r>
              <a:rPr lang="zh-CHT" altLang="en-US" sz="1900" dirty="0" smtClean="0">
                <a:solidFill>
                  <a:srgbClr val="595959"/>
                </a:solidFill>
                <a:ea typeface="MS PGothic" charset="-128"/>
              </a:rPr>
              <a:t>後</a:t>
            </a:r>
            <a:r>
              <a:rPr lang="en-US" altLang="zh-CHT" sz="1900" dirty="0" smtClean="0">
                <a:solidFill>
                  <a:srgbClr val="595959"/>
                </a:solidFill>
                <a:ea typeface="MS PGothic" charset="-128"/>
              </a:rPr>
              <a:t>68</a:t>
            </a:r>
            <a:r>
              <a:rPr lang="zh-CHT" altLang="en-US" sz="1900" dirty="0" smtClean="0">
                <a:solidFill>
                  <a:srgbClr val="595959"/>
                </a:solidFill>
                <a:ea typeface="MS PGothic" charset="-128"/>
              </a:rPr>
              <a:t>年</a:t>
            </a:r>
            <a:r>
              <a:rPr lang="zh-TW" altLang="en-US" sz="1900" dirty="0" smtClean="0">
                <a:solidFill>
                  <a:srgbClr val="595959"/>
                </a:solidFill>
                <a:ea typeface="MS PGothic" charset="-128"/>
              </a:rPr>
              <a:t>）和耶穌被釘十架四十年後（</a:t>
            </a:r>
            <a:r>
              <a:rPr lang="zh-CHT" altLang="en-US" sz="1900" dirty="0">
                <a:solidFill>
                  <a:srgbClr val="595959"/>
                </a:solidFill>
                <a:ea typeface="MS PGothic" charset="-128"/>
              </a:rPr>
              <a:t>公元</a:t>
            </a:r>
            <a:r>
              <a:rPr lang="zh-CHT" altLang="en-US" sz="1900" dirty="0" smtClean="0">
                <a:solidFill>
                  <a:srgbClr val="595959"/>
                </a:solidFill>
                <a:ea typeface="MS PGothic" charset="-128"/>
              </a:rPr>
              <a:t>後</a:t>
            </a:r>
            <a:r>
              <a:rPr lang="en-US" altLang="zh-CHT" sz="1900" dirty="0" smtClean="0">
                <a:solidFill>
                  <a:srgbClr val="595959"/>
                </a:solidFill>
                <a:ea typeface="MS PGothic" charset="-128"/>
              </a:rPr>
              <a:t>30</a:t>
            </a:r>
            <a:r>
              <a:rPr lang="zh-CHT" altLang="en-US" sz="1900" dirty="0">
                <a:solidFill>
                  <a:srgbClr val="595959"/>
                </a:solidFill>
                <a:ea typeface="MS PGothic" charset="-128"/>
              </a:rPr>
              <a:t>年</a:t>
            </a:r>
            <a:r>
              <a:rPr lang="zh-TW" altLang="en-US" sz="1900" dirty="0" smtClean="0">
                <a:solidFill>
                  <a:srgbClr val="595959"/>
                </a:solidFill>
                <a:ea typeface="MS PGothic" charset="-128"/>
              </a:rPr>
              <a:t>）。</a:t>
            </a:r>
            <a:endParaRPr lang="en-US" altLang="zh-TW" sz="1900" dirty="0" smtClean="0">
              <a:solidFill>
                <a:srgbClr val="595959"/>
              </a:solidFill>
              <a:ea typeface="MS PGothic" charset="-128"/>
            </a:endParaRPr>
          </a:p>
          <a:p>
            <a:pPr marL="342900" indent="-342900">
              <a:lnSpc>
                <a:spcPct val="80000"/>
              </a:lnSpc>
              <a:buFont typeface="Arial" charset="0"/>
              <a:buChar char="•"/>
            </a:pPr>
            <a:r>
              <a:rPr lang="en-US" altLang="zh-TW" sz="1900" dirty="0" smtClean="0">
                <a:solidFill>
                  <a:srgbClr val="595959"/>
                </a:solidFill>
                <a:ea typeface="MS PGothic" charset="-128"/>
              </a:rPr>
              <a:t>昆</a:t>
            </a:r>
            <a:r>
              <a:rPr lang="zh-TW" altLang="en-US" sz="1900" dirty="0" smtClean="0">
                <a:solidFill>
                  <a:srgbClr val="595959"/>
                </a:solidFill>
                <a:ea typeface="MS PGothic" charset="-128"/>
              </a:rPr>
              <a:t>蘭的死海古卷是被帶到昆蘭或在昆蘭抄寫而非愛色尼人著作的。很多書法卷是早於昆蘭會社或是抄寫古老文獻。</a:t>
            </a:r>
            <a:endParaRPr lang="en-US" altLang="zh-TW" sz="1900" dirty="0" smtClean="0">
              <a:solidFill>
                <a:srgbClr val="595959"/>
              </a:solidFill>
              <a:ea typeface="MS PGothic" charset="-128"/>
            </a:endParaRPr>
          </a:p>
        </p:txBody>
      </p:sp>
      <p:pic>
        <p:nvPicPr>
          <p:cNvPr id="4" name="Picture Placeholder 3" descr="images (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548" r="12548"/>
          <a:stretch>
            <a:fillRect/>
          </a:stretch>
        </p:blipFill>
        <p:spPr>
          <a:xfrm>
            <a:off x="609600" y="2952750"/>
            <a:ext cx="3505200" cy="3505200"/>
          </a:xfrm>
          <a:ln>
            <a:round/>
            <a:headEnd/>
            <a:tailEnd/>
          </a:ln>
        </p:spPr>
      </p:pic>
      <p:pic>
        <p:nvPicPr>
          <p:cNvPr id="7" name="Picture Placeholder 6" descr="images (2).jp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5183" b="5183"/>
          <a:stretch>
            <a:fillRect/>
          </a:stretch>
        </p:blipFill>
        <p:spPr>
          <a:xfrm>
            <a:off x="269875" y="228600"/>
            <a:ext cx="3976688" cy="2625725"/>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797425" y="228600"/>
            <a:ext cx="3889375" cy="555625"/>
          </a:xfrm>
        </p:spPr>
        <p:txBody>
          <a:bodyPr/>
          <a:lstStyle/>
          <a:p>
            <a:r>
              <a:rPr lang="en-US" altLang="en-US" sz="2400" b="1" dirty="0">
                <a:ea typeface="MS PGothic" charset="-128"/>
              </a:rPr>
              <a:t>死海</a:t>
            </a:r>
            <a:r>
              <a:rPr lang="en-US" altLang="en-US" sz="2400" b="1" dirty="0" smtClean="0">
                <a:ea typeface="MS PGothic" charset="-128"/>
              </a:rPr>
              <a:t>古卷對猶太主義的啟迪</a:t>
            </a:r>
            <a:endParaRPr lang="en-US" altLang="en-US" sz="2400" b="1" dirty="0">
              <a:ea typeface="MS PGothic" charset="-128"/>
            </a:endParaRPr>
          </a:p>
        </p:txBody>
      </p:sp>
      <p:sp>
        <p:nvSpPr>
          <p:cNvPr id="29699" name="Text Placeholder 2"/>
          <p:cNvSpPr>
            <a:spLocks noGrp="1"/>
          </p:cNvSpPr>
          <p:nvPr>
            <p:ph type="body" sz="half" idx="2"/>
          </p:nvPr>
        </p:nvSpPr>
        <p:spPr>
          <a:xfrm>
            <a:off x="4461641" y="936625"/>
            <a:ext cx="4582347" cy="5921375"/>
          </a:xfrm>
        </p:spPr>
        <p:txBody>
          <a:bodyPr>
            <a:normAutofit/>
          </a:bodyPr>
          <a:lstStyle/>
          <a:p>
            <a:r>
              <a:rPr lang="zh-TW" altLang="en-US" sz="1400" dirty="0" smtClean="0"/>
              <a:t>死海古卷的重要啟示：</a:t>
            </a:r>
          </a:p>
          <a:p>
            <a:pPr marL="342900" indent="-342900">
              <a:buFont typeface="+mj-lt"/>
              <a:buAutoNum type="arabicPeriod"/>
            </a:pPr>
            <a:r>
              <a:rPr lang="zh-TW" altLang="en-US" sz="1400" dirty="0" smtClean="0"/>
              <a:t>第二聖殿的猶太主義並非單一獨立</a:t>
            </a:r>
            <a:r>
              <a:rPr lang="en-US" altLang="zh-TW" sz="1400" dirty="0" smtClean="0"/>
              <a:t>(monolithic)</a:t>
            </a:r>
            <a:r>
              <a:rPr lang="zh-TW" altLang="en-US" sz="1400" dirty="0" smtClean="0"/>
              <a:t>和只存正統元素</a:t>
            </a:r>
            <a:r>
              <a:rPr lang="en-US" altLang="zh-TW" sz="1400" dirty="0" smtClean="0"/>
              <a:t>(orthodox)</a:t>
            </a:r>
            <a:r>
              <a:rPr lang="zh-TW" altLang="en-US" sz="1400" dirty="0" smtClean="0"/>
              <a:t>，亦會浸入了其他文化元素。</a:t>
            </a:r>
            <a:endParaRPr lang="en-US" altLang="zh-TW" sz="1400" dirty="0" smtClean="0"/>
          </a:p>
          <a:p>
            <a:pPr marL="342900" indent="-342900">
              <a:buFont typeface="+mj-lt"/>
              <a:buAutoNum type="arabicPeriod"/>
            </a:pPr>
            <a:r>
              <a:rPr lang="zh-TW" altLang="en-US" sz="1400" dirty="0" smtClean="0"/>
              <a:t>証明第二聖殿的猶太主義不應單單分為四個派系：法利賽人、撒都該人、愛色尼人和奮鋭黨。其實當時可能多達二十多個派系，包括有：撒瑪利亞人丶施洗約翰派系知希律黨（</a:t>
            </a:r>
            <a:r>
              <a:rPr lang="en-US" altLang="zh-TW" sz="1400" dirty="0" err="1" smtClean="0"/>
              <a:t>Boethusians</a:t>
            </a:r>
            <a:r>
              <a:rPr lang="zh-TW" altLang="en-US" sz="1400" dirty="0" smtClean="0"/>
              <a:t>）等。</a:t>
            </a:r>
            <a:endParaRPr lang="en-US" altLang="zh-TW" sz="1400" dirty="0" smtClean="0"/>
          </a:p>
          <a:p>
            <a:pPr marL="342900" indent="-342900">
              <a:buFont typeface="+mj-lt"/>
              <a:buAutoNum type="arabicPeriod"/>
            </a:pPr>
            <a:r>
              <a:rPr lang="zh-TW" altLang="en-US" sz="1400" dirty="0" smtClean="0"/>
              <a:t>居住在昆籣的猶太人沒有跟隨主流的猶太主義（高舉以耶路撒冷的聖殿敬拜），昆籣的</a:t>
            </a:r>
            <a:r>
              <a:rPr lang="en-US" altLang="zh-TW" sz="1400" dirty="0" smtClean="0"/>
              <a:t>《</a:t>
            </a:r>
            <a:r>
              <a:rPr lang="zh-TW" altLang="en-US" sz="1400" dirty="0" smtClean="0"/>
              <a:t>社群規則</a:t>
            </a:r>
            <a:r>
              <a:rPr lang="en-US" altLang="zh-TW" sz="1400" dirty="0" smtClean="0"/>
              <a:t>》</a:t>
            </a:r>
            <a:r>
              <a:rPr lang="zh-TW" altLang="en-US" sz="1400" dirty="0" smtClean="0"/>
              <a:t>和</a:t>
            </a:r>
            <a:r>
              <a:rPr lang="en-US" altLang="zh-TW" sz="1400" dirty="0" smtClean="0"/>
              <a:t>《</a:t>
            </a:r>
            <a:r>
              <a:rPr lang="zh-TW" altLang="en-US" sz="1400" dirty="0" smtClean="0"/>
              <a:t>別沙式評注</a:t>
            </a:r>
            <a:r>
              <a:rPr lang="en-US" altLang="zh-TW" sz="1400" dirty="0" smtClean="0"/>
              <a:t>》</a:t>
            </a:r>
            <a:r>
              <a:rPr lang="zh-TW" altLang="en-US" sz="1400" dirty="0" smtClean="0"/>
              <a:t>（</a:t>
            </a:r>
            <a:r>
              <a:rPr lang="en-US" altLang="zh-TW" sz="1400" dirty="0" err="1" smtClean="0"/>
              <a:t>Pesharim</a:t>
            </a:r>
            <a:r>
              <a:rPr lang="zh-TW" altLang="en-US" sz="1400" dirty="0" smtClean="0"/>
              <a:t>）也批判耶路撒冷的聖殿敬拜是黑暗之子</a:t>
            </a:r>
            <a:r>
              <a:rPr lang="en-US" altLang="zh-TW" sz="1400" dirty="0" smtClean="0"/>
              <a:t>(Sons of Darkness)</a:t>
            </a:r>
            <a:r>
              <a:rPr lang="zh-TW" altLang="en-US" sz="1400" dirty="0" smtClean="0"/>
              <a:t>而他們亦會被神所審判。</a:t>
            </a:r>
            <a:endParaRPr lang="en-US" altLang="zh-TW" sz="1400" dirty="0" smtClean="0"/>
          </a:p>
          <a:p>
            <a:pPr marL="342900" indent="-342900">
              <a:buFont typeface="+mj-lt"/>
              <a:buAutoNum type="arabicPeriod"/>
            </a:pPr>
            <a:r>
              <a:rPr lang="zh-TW" altLang="en-US" sz="1400" dirty="0" smtClean="0"/>
              <a:t>死海古卷是唯一耶穌時期（</a:t>
            </a:r>
            <a:r>
              <a:rPr lang="en-US" altLang="zh-TW" sz="1400" dirty="0" smtClean="0"/>
              <a:t>7BCE - 30C</a:t>
            </a:r>
            <a:r>
              <a:rPr lang="zh-TW" altLang="en-US" sz="1400" dirty="0" smtClean="0"/>
              <a:t>）的手抄本。</a:t>
            </a:r>
            <a:endParaRPr lang="en-US" altLang="zh-TW" sz="1400" dirty="0" smtClean="0"/>
          </a:p>
          <a:p>
            <a:pPr marL="342900" indent="-342900">
              <a:buFont typeface="+mj-lt"/>
              <a:buAutoNum type="arabicPeriod"/>
            </a:pPr>
            <a:r>
              <a:rPr lang="zh-TW" altLang="en-US" sz="1400" dirty="0" smtClean="0"/>
              <a:t>主流的猶太主義（高舉以耶路撒冷的聖殿敬拜），聖殿是神唯一所居住／臨在的地方。猶太人認為耶路撒冷是世界的中心。</a:t>
            </a:r>
            <a:endParaRPr lang="en-US" altLang="zh-TW" sz="1400" dirty="0" smtClean="0"/>
          </a:p>
          <a:p>
            <a:pPr marL="342900" indent="-342900">
              <a:buFont typeface="+mj-lt"/>
              <a:buAutoNum type="arabicPeriod"/>
            </a:pPr>
            <a:r>
              <a:rPr lang="zh-TW" altLang="en-US" sz="1400" dirty="0" smtClean="0"/>
              <a:t>昆籣的愛色尼人是被放逐的異見祭司。他們拒絕耶路撒冷的聖殿敬拜，批判行為不當和被扭曲腐敗的敬拜禮儀。他們相信自己才是合法的祭司，更自稱「亞倫之子」</a:t>
            </a:r>
            <a:r>
              <a:rPr lang="en-US" altLang="zh-TW" sz="1400" dirty="0" smtClean="0"/>
              <a:t>(</a:t>
            </a:r>
            <a:r>
              <a:rPr lang="en-US" altLang="en-US" sz="1400" dirty="0" smtClean="0">
                <a:solidFill>
                  <a:srgbClr val="595959"/>
                </a:solidFill>
                <a:ea typeface="MS PGothic" charset="-128"/>
              </a:rPr>
              <a:t>Son of Aaron &amp; Teacher of Righteousness)</a:t>
            </a:r>
            <a:r>
              <a:rPr lang="zh-TW" altLang="en-US" sz="1400" dirty="0" smtClean="0"/>
              <a:t>。耶路撒冷的大祭司則是邪惡祭司</a:t>
            </a:r>
            <a:r>
              <a:rPr lang="en-US" altLang="zh-TW" sz="1400" dirty="0" smtClean="0"/>
              <a:t>(</a:t>
            </a:r>
            <a:r>
              <a:rPr lang="en-US" altLang="en-US" sz="1400" dirty="0" smtClean="0">
                <a:solidFill>
                  <a:srgbClr val="595959"/>
                </a:solidFill>
                <a:ea typeface="MS PGothic" charset="-128"/>
              </a:rPr>
              <a:t>Wicked Pries)</a:t>
            </a:r>
            <a:r>
              <a:rPr lang="zh-TW" altLang="en-US" sz="1400" dirty="0" smtClean="0"/>
              <a:t>。</a:t>
            </a:r>
          </a:p>
        </p:txBody>
      </p:sp>
      <p:pic>
        <p:nvPicPr>
          <p:cNvPr id="3" name="Picture Placeholder 2" descr="greek_papyrus.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5695" r="15695"/>
          <a:stretch>
            <a:fillRect/>
          </a:stretch>
        </p:blipFill>
        <p:spPr>
          <a:xfrm>
            <a:off x="1176338" y="3759200"/>
            <a:ext cx="3006725" cy="2940050"/>
          </a:xfrm>
          <a:ln>
            <a:round/>
            <a:headEnd/>
            <a:tailEnd/>
          </a:ln>
        </p:spPr>
      </p:pic>
      <p:pic>
        <p:nvPicPr>
          <p:cNvPr id="2" name="Picture Placeholder 1" descr="benches.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2435" r="12435"/>
          <a:stretch>
            <a:fillRect/>
          </a:stretch>
        </p:blipFill>
        <p:spPr>
          <a:xfrm>
            <a:off x="51779" y="215772"/>
            <a:ext cx="2092325" cy="3927475"/>
          </a:xfrm>
          <a:ln>
            <a:round/>
            <a:headEnd/>
            <a:tailEnd/>
          </a:ln>
        </p:spPr>
      </p:pic>
      <p:pic>
        <p:nvPicPr>
          <p:cNvPr id="6" name="Picture Placeholder 5" descr="scriptorium.jpg"/>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24617" r="24617"/>
          <a:stretch>
            <a:fillRect/>
          </a:stretch>
        </p:blipFill>
        <p:spPr>
          <a:xfrm>
            <a:off x="2144713" y="228600"/>
            <a:ext cx="2038350" cy="35306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699000" y="317500"/>
            <a:ext cx="4102100" cy="879475"/>
          </a:xfrm>
        </p:spPr>
        <p:txBody>
          <a:bodyPr/>
          <a:lstStyle/>
          <a:p>
            <a:pPr eaLnBrk="1" hangingPunct="1"/>
            <a:r>
              <a:rPr lang="en-US" altLang="en-US">
                <a:ea typeface="MS PGothic" charset="-128"/>
              </a:rPr>
              <a:t>昆蘭地理</a:t>
            </a:r>
          </a:p>
        </p:txBody>
      </p:sp>
      <p:sp>
        <p:nvSpPr>
          <p:cNvPr id="11267" name="Text Placeholder 4"/>
          <p:cNvSpPr>
            <a:spLocks noGrp="1"/>
          </p:cNvSpPr>
          <p:nvPr>
            <p:ph type="body" sz="half" idx="2"/>
          </p:nvPr>
        </p:nvSpPr>
        <p:spPr>
          <a:xfrm>
            <a:off x="4516438" y="1196975"/>
            <a:ext cx="4443412" cy="5280025"/>
          </a:xfrm>
        </p:spPr>
        <p:txBody>
          <a:bodyPr/>
          <a:lstStyle/>
          <a:p>
            <a:pPr marL="342900" indent="-342900" eaLnBrk="1" hangingPunct="1">
              <a:lnSpc>
                <a:spcPct val="90000"/>
              </a:lnSpc>
              <a:buFont typeface="Arial" charset="0"/>
              <a:buChar char="•"/>
            </a:pPr>
            <a:endParaRPr lang="en-US" altLang="zh-CHT" sz="1700" b="1">
              <a:solidFill>
                <a:srgbClr val="595959"/>
              </a:solidFill>
              <a:latin typeface="PMingLiU-ExtB" charset="0"/>
              <a:ea typeface="PMingLiU-ExtB" charset="0"/>
            </a:endParaRPr>
          </a:p>
          <a:p>
            <a:pPr marL="342900" indent="-342900" eaLnBrk="1" hangingPunct="1">
              <a:lnSpc>
                <a:spcPct val="90000"/>
              </a:lnSpc>
              <a:buFont typeface="Arial" charset="0"/>
              <a:buChar char="•"/>
            </a:pPr>
            <a:r>
              <a:rPr lang="zh-CHT" altLang="en-US" sz="1800" b="1">
                <a:solidFill>
                  <a:srgbClr val="595959"/>
                </a:solidFill>
                <a:latin typeface="PMingLiU-ExtB" charset="0"/>
                <a:ea typeface="PMingLiU-ExtB" charset="0"/>
              </a:rPr>
              <a:t>昆蘭位於死海西北部猶大曠野的一個小丘上上，距離耶利哥南</a:t>
            </a:r>
            <a:r>
              <a:rPr lang="en-US" altLang="ja-JP" sz="1800" b="1">
                <a:solidFill>
                  <a:srgbClr val="595959"/>
                </a:solidFill>
                <a:latin typeface="PMingLiU-ExtB" charset="0"/>
                <a:ea typeface="PMingLiU-ExtB" charset="0"/>
              </a:rPr>
              <a:t> </a:t>
            </a:r>
            <a:r>
              <a:rPr lang="ja-JP" altLang="en-US" sz="1800" b="1">
                <a:solidFill>
                  <a:srgbClr val="595959"/>
                </a:solidFill>
                <a:latin typeface="PMingLiU-ExtB" charset="0"/>
                <a:ea typeface="PMingLiU-ExtB" charset="0"/>
              </a:rPr>
              <a:t>大概</a:t>
            </a:r>
            <a:r>
              <a:rPr lang="en-US" altLang="ja-JP" sz="1800" b="1">
                <a:solidFill>
                  <a:srgbClr val="595959"/>
                </a:solidFill>
                <a:latin typeface="PMingLiU-ExtB" charset="0"/>
                <a:ea typeface="PMingLiU-ExtB" charset="0"/>
              </a:rPr>
              <a:t>13 </a:t>
            </a:r>
            <a:r>
              <a:rPr lang="zh-CHT" altLang="en-US" sz="1800" b="1">
                <a:solidFill>
                  <a:srgbClr val="595959"/>
                </a:solidFill>
                <a:latin typeface="PMingLiU-ExtB" charset="0"/>
                <a:ea typeface="PMingLiU-ExtB" charset="0"/>
              </a:rPr>
              <a:t>公里，距離耶路撒冷</a:t>
            </a:r>
            <a:r>
              <a:rPr lang="en-US" altLang="en-US" sz="1800" b="1">
                <a:solidFill>
                  <a:srgbClr val="595959"/>
                </a:solidFill>
                <a:latin typeface="PMingLiU-ExtB" charset="0"/>
                <a:ea typeface="PMingLiU-ExtB" charset="0"/>
              </a:rPr>
              <a:t>東</a:t>
            </a:r>
            <a:r>
              <a:rPr lang="zh-CHT" altLang="en-US" sz="1800" b="1">
                <a:solidFill>
                  <a:srgbClr val="595959"/>
                </a:solidFill>
                <a:latin typeface="PMingLiU-ExtB" charset="0"/>
                <a:ea typeface="PMingLiU-ExtB" charset="0"/>
              </a:rPr>
              <a:t>大概</a:t>
            </a:r>
            <a:r>
              <a:rPr lang="en-US" altLang="zh-CHT" sz="1800" b="1">
                <a:solidFill>
                  <a:srgbClr val="595959"/>
                </a:solidFill>
                <a:latin typeface="PMingLiU-ExtB" charset="0"/>
                <a:ea typeface="PMingLiU-ExtB" charset="0"/>
              </a:rPr>
              <a:t>35</a:t>
            </a:r>
            <a:r>
              <a:rPr lang="zh-CHT" altLang="en-US" sz="1800" b="1">
                <a:solidFill>
                  <a:srgbClr val="595959"/>
                </a:solidFill>
                <a:latin typeface="PMingLiU-ExtB" charset="0"/>
                <a:ea typeface="PMingLiU-ExtB" charset="0"/>
              </a:rPr>
              <a:t>公里。</a:t>
            </a:r>
            <a:endParaRPr lang="en-US" altLang="zh-CHT" sz="1800" b="1">
              <a:solidFill>
                <a:srgbClr val="595959"/>
              </a:solidFill>
              <a:latin typeface="PMingLiU-ExtB" charset="0"/>
              <a:ea typeface="PMingLiU-ExtB" charset="0"/>
            </a:endParaRPr>
          </a:p>
          <a:p>
            <a:pPr marL="342900" indent="-342900" eaLnBrk="1" hangingPunct="1">
              <a:lnSpc>
                <a:spcPct val="90000"/>
              </a:lnSpc>
              <a:buFont typeface="Arial" charset="0"/>
              <a:buChar char="•"/>
            </a:pPr>
            <a:r>
              <a:rPr lang="zh-CHT" altLang="en-US" sz="1800" b="1">
                <a:solidFill>
                  <a:srgbClr val="595959"/>
                </a:solidFill>
                <a:latin typeface="PMingLiU-ExtB" charset="0"/>
                <a:ea typeface="PMingLiU-ExtB" charset="0"/>
              </a:rPr>
              <a:t>「昆蘭」</a:t>
            </a:r>
            <a:r>
              <a:rPr lang="en-US" altLang="zh-CHT" sz="1800" b="1">
                <a:solidFill>
                  <a:srgbClr val="595959"/>
                </a:solidFill>
                <a:latin typeface="PMingLiU-ExtB" charset="0"/>
                <a:ea typeface="PMingLiU-ExtB" charset="0"/>
              </a:rPr>
              <a:t>(Qumran)</a:t>
            </a:r>
            <a:r>
              <a:rPr lang="zh-CHT" altLang="en-US" sz="1800" b="1">
                <a:solidFill>
                  <a:srgbClr val="595959"/>
                </a:solidFill>
                <a:latin typeface="PMingLiU-ExtB" charset="0"/>
                <a:ea typeface="PMingLiU-ExtB" charset="0"/>
              </a:rPr>
              <a:t>這地名的意思不詳，可能是出自亞拉伯字</a:t>
            </a:r>
            <a:r>
              <a:rPr lang="en-US" altLang="zh-CHT" sz="1800" b="1">
                <a:solidFill>
                  <a:srgbClr val="595959"/>
                </a:solidFill>
                <a:latin typeface="PMingLiU-ExtB" charset="0"/>
                <a:ea typeface="PMingLiU-ExtB" charset="0"/>
              </a:rPr>
              <a:t> qmr</a:t>
            </a:r>
            <a:r>
              <a:rPr lang="zh-CHT" altLang="en-US" sz="1800" b="1">
                <a:solidFill>
                  <a:srgbClr val="595959"/>
                </a:solidFill>
                <a:latin typeface="PMingLiU-ExtB" charset="0"/>
                <a:ea typeface="PMingLiU-ExtB" charset="0"/>
              </a:rPr>
              <a:t>，意思是「變白，月亮光」，因為曠野一帶的石質都是黃白色，又乾旱的軟石灰岩</a:t>
            </a:r>
            <a:r>
              <a:rPr lang="en-US" altLang="zh-CHT" sz="1800" b="1">
                <a:solidFill>
                  <a:srgbClr val="595959"/>
                </a:solidFill>
                <a:latin typeface="PMingLiU-ExtB" charset="0"/>
                <a:ea typeface="PMingLiU-ExtB" charset="0"/>
              </a:rPr>
              <a:t>soft limestone</a:t>
            </a:r>
            <a:r>
              <a:rPr lang="zh-CHT" altLang="en-US" sz="1800" b="1">
                <a:solidFill>
                  <a:srgbClr val="595959"/>
                </a:solidFill>
                <a:latin typeface="PMingLiU-ExtB" charset="0"/>
                <a:ea typeface="PMingLiU-ExtB" charset="0"/>
              </a:rPr>
              <a:t>，寸草不生。</a:t>
            </a:r>
            <a:endParaRPr lang="en-US" altLang="zh-CHT" sz="1800" b="1">
              <a:solidFill>
                <a:srgbClr val="595959"/>
              </a:solidFill>
              <a:latin typeface="PMingLiU-ExtB" charset="0"/>
              <a:ea typeface="PMingLiU-ExtB" charset="0"/>
            </a:endParaRPr>
          </a:p>
          <a:p>
            <a:pPr marL="342900" indent="-342900" eaLnBrk="1" hangingPunct="1">
              <a:lnSpc>
                <a:spcPct val="90000"/>
              </a:lnSpc>
              <a:buFont typeface="Arial" charset="0"/>
              <a:buChar char="•"/>
            </a:pPr>
            <a:r>
              <a:rPr lang="zh-CHT" altLang="en-US" sz="1800" b="1">
                <a:solidFill>
                  <a:srgbClr val="595959"/>
                </a:solidFill>
                <a:latin typeface="PMingLiU-ExtB" charset="0"/>
                <a:ea typeface="PMingLiU-ExtB" charset="0"/>
              </a:rPr>
              <a:t>舊約中一座「鹽城」</a:t>
            </a:r>
            <a:r>
              <a:rPr lang="en-US" altLang="ja-JP" sz="1800" b="1">
                <a:solidFill>
                  <a:srgbClr val="595959"/>
                </a:solidFill>
                <a:latin typeface="PMingLiU-ExtB" charset="0"/>
                <a:ea typeface="PMingLiU-ExtB" charset="0"/>
              </a:rPr>
              <a:t>(</a:t>
            </a:r>
            <a:r>
              <a:rPr lang="zh-CHT" altLang="en-US" sz="1800" b="1">
                <a:solidFill>
                  <a:srgbClr val="595959"/>
                </a:solidFill>
                <a:latin typeface="PMingLiU-ExtB" charset="0"/>
                <a:ea typeface="PMingLiU-ExtB" charset="0"/>
              </a:rPr>
              <a:t>書十五</a:t>
            </a:r>
            <a:r>
              <a:rPr lang="en-US" altLang="ja-JP" sz="1800" b="1">
                <a:solidFill>
                  <a:srgbClr val="595959"/>
                </a:solidFill>
                <a:latin typeface="PMingLiU-ExtB" charset="0"/>
                <a:ea typeface="PMingLiU-ExtB" charset="0"/>
              </a:rPr>
              <a:t>62) </a:t>
            </a:r>
            <a:r>
              <a:rPr lang="zh-CHT" altLang="en-US" sz="1800" b="1">
                <a:solidFill>
                  <a:srgbClr val="595959"/>
                </a:solidFill>
                <a:latin typeface="PMingLiU-ExtB" charset="0"/>
                <a:ea typeface="PMingLiU-ExtB" charset="0"/>
              </a:rPr>
              <a:t>可能在此：</a:t>
            </a:r>
            <a:r>
              <a:rPr lang="en-US" altLang="zh-CHT" sz="1800" b="1">
                <a:solidFill>
                  <a:srgbClr val="595959"/>
                </a:solidFill>
                <a:latin typeface="PMingLiU-ExtB" charset="0"/>
                <a:ea typeface="PMingLiU-ExtB" charset="0"/>
              </a:rPr>
              <a:t>61 </a:t>
            </a:r>
            <a:r>
              <a:rPr lang="zh-CHT" altLang="en-US" sz="1800" b="1">
                <a:solidFill>
                  <a:srgbClr val="595959"/>
                </a:solidFill>
                <a:latin typeface="PMingLiU-ExtB" charset="0"/>
                <a:ea typeface="PMingLiU-ExtB" charset="0"/>
              </a:rPr>
              <a:t>在曠野有伯亞拉巴、密丁、西迦迦、 </a:t>
            </a:r>
            <a:r>
              <a:rPr lang="en-US" altLang="zh-CHT" sz="1800" b="1">
                <a:solidFill>
                  <a:srgbClr val="595959"/>
                </a:solidFill>
                <a:latin typeface="PMingLiU-ExtB" charset="0"/>
                <a:ea typeface="PMingLiU-ExtB" charset="0"/>
              </a:rPr>
              <a:t>62 </a:t>
            </a:r>
            <a:r>
              <a:rPr lang="zh-CHT" altLang="en-US" sz="1800" b="1">
                <a:solidFill>
                  <a:srgbClr val="0000FF"/>
                </a:solidFill>
                <a:latin typeface="PMingLiU-ExtB" charset="0"/>
                <a:ea typeface="PMingLiU-ExtB" charset="0"/>
              </a:rPr>
              <a:t>匿珊</a:t>
            </a:r>
            <a:r>
              <a:rPr lang="zh-CHT" altLang="en-US" sz="1800" b="1">
                <a:solidFill>
                  <a:srgbClr val="595959"/>
                </a:solidFill>
                <a:latin typeface="PMingLiU-ExtB" charset="0"/>
                <a:ea typeface="PMingLiU-ExtB" charset="0"/>
              </a:rPr>
              <a:t>、</a:t>
            </a:r>
            <a:r>
              <a:rPr lang="zh-CHT" altLang="en-US" sz="1800" b="1">
                <a:solidFill>
                  <a:srgbClr val="0A3363"/>
                </a:solidFill>
                <a:latin typeface="PMingLiU-ExtB" charset="0"/>
                <a:ea typeface="PMingLiU-ExtB" charset="0"/>
              </a:rPr>
              <a:t>鹽城</a:t>
            </a:r>
            <a:r>
              <a:rPr lang="zh-CHT" altLang="en-US" sz="1800" b="1">
                <a:solidFill>
                  <a:srgbClr val="595959"/>
                </a:solidFill>
                <a:latin typeface="PMingLiU-ExtB" charset="0"/>
                <a:ea typeface="PMingLiU-ExtB" charset="0"/>
              </a:rPr>
              <a:t>、隱基底，共六座城，還有屬城的村莊。</a:t>
            </a:r>
            <a:r>
              <a:rPr lang="en-US" altLang="zh-CHT" sz="1800" b="1">
                <a:solidFill>
                  <a:srgbClr val="595959"/>
                </a:solidFill>
                <a:latin typeface="PMingLiU-ExtB" charset="0"/>
                <a:ea typeface="PMingLiU-ExtB" charset="0"/>
              </a:rPr>
              <a:t>63 </a:t>
            </a:r>
            <a:r>
              <a:rPr lang="zh-CHT" altLang="en-US" sz="1800" b="1">
                <a:solidFill>
                  <a:srgbClr val="595959"/>
                </a:solidFill>
                <a:latin typeface="PMingLiU-ExtB" charset="0"/>
                <a:ea typeface="PMingLiU-ExtB" charset="0"/>
              </a:rPr>
              <a:t>至於住耶路撒冷的耶布斯人，猶大人不能把他們趕出去，耶布斯人卻在耶路撒冷與猶大人同住，直到今日。</a:t>
            </a:r>
            <a:r>
              <a:rPr lang="en-US" altLang="zh-CHT" sz="1700">
                <a:solidFill>
                  <a:srgbClr val="595959"/>
                </a:solidFill>
                <a:ea typeface="PMingLiU" charset="0"/>
              </a:rPr>
              <a:t/>
            </a:r>
            <a:br>
              <a:rPr lang="en-US" altLang="zh-CHT" sz="1700">
                <a:solidFill>
                  <a:srgbClr val="595959"/>
                </a:solidFill>
                <a:ea typeface="PMingLiU" charset="0"/>
              </a:rPr>
            </a:br>
            <a:r>
              <a:rPr lang="en-US" altLang="zh-CHT" sz="1700">
                <a:solidFill>
                  <a:srgbClr val="595959"/>
                </a:solidFill>
                <a:ea typeface="PMingLiU" charset="0"/>
              </a:rPr>
              <a:t/>
            </a:r>
            <a:br>
              <a:rPr lang="en-US" altLang="zh-CHT" sz="1700">
                <a:solidFill>
                  <a:srgbClr val="595959"/>
                </a:solidFill>
                <a:ea typeface="PMingLiU" charset="0"/>
              </a:rPr>
            </a:br>
            <a:endParaRPr lang="en-US" altLang="zh-CHT" sz="1700">
              <a:solidFill>
                <a:srgbClr val="595959"/>
              </a:solidFill>
              <a:ea typeface="PMingLiU" charset="0"/>
            </a:endParaRPr>
          </a:p>
        </p:txBody>
      </p:sp>
      <p:pic>
        <p:nvPicPr>
          <p:cNvPr id="12" name="Picture Placeholder 11"/>
          <p:cNvPicPr>
            <a:picLocks noGrp="1" noChangeAspect="1"/>
          </p:cNvPicPr>
          <p:nvPr>
            <p:ph type="pic" sz="quarter" idx="13"/>
          </p:nvPr>
        </p:nvPicPr>
        <p:blipFill>
          <a:blip r:embed="rId3" cstate="print"/>
          <a:srcRect l="25874" r="25874"/>
          <a:stretch>
            <a:fillRect/>
          </a:stretch>
        </p:blipFill>
        <p:spPr>
          <a:xfrm>
            <a:off x="393700" y="317501"/>
            <a:ext cx="3505200" cy="6159499"/>
          </a:xfrm>
        </p:spPr>
      </p:pic>
      <p:sp>
        <p:nvSpPr>
          <p:cNvPr id="11269" name="TextBox 8"/>
          <p:cNvSpPr txBox="1">
            <a:spLocks noChangeArrowheads="1"/>
          </p:cNvSpPr>
          <p:nvPr/>
        </p:nvSpPr>
        <p:spPr bwMode="auto">
          <a:xfrm>
            <a:off x="635000" y="749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charset="0"/>
                <a:ea typeface="MS PGothic" charset="-128"/>
              </a:defRPr>
            </a:lvl1pPr>
            <a:lvl2pPr marL="742950" indent="-285750" eaLnBrk="0" hangingPunct="0">
              <a:defRPr>
                <a:solidFill>
                  <a:schemeClr val="tx1"/>
                </a:solidFill>
                <a:latin typeface="Calisto MT" charset="0"/>
                <a:ea typeface="MS PGothic" charset="-128"/>
              </a:defRPr>
            </a:lvl2pPr>
            <a:lvl3pPr marL="1143000" indent="-228600" eaLnBrk="0" hangingPunct="0">
              <a:defRPr>
                <a:solidFill>
                  <a:schemeClr val="tx1"/>
                </a:solidFill>
                <a:latin typeface="Calisto MT" charset="0"/>
                <a:ea typeface="MS PGothic" charset="-128"/>
              </a:defRPr>
            </a:lvl3pPr>
            <a:lvl4pPr marL="1600200" indent="-228600" eaLnBrk="0" hangingPunct="0">
              <a:defRPr>
                <a:solidFill>
                  <a:schemeClr val="tx1"/>
                </a:solidFill>
                <a:latin typeface="Calisto MT" charset="0"/>
                <a:ea typeface="MS PGothic" charset="-128"/>
              </a:defRPr>
            </a:lvl4pPr>
            <a:lvl5pPr marL="2057400" indent="-228600" eaLnBrk="0" hangingPunct="0">
              <a:defRPr>
                <a:solidFill>
                  <a:schemeClr val="tx1"/>
                </a:solidFill>
                <a:latin typeface="Calisto MT" charset="0"/>
                <a:ea typeface="MS PGothic" charset="-128"/>
              </a:defRPr>
            </a:lvl5pPr>
            <a:lvl6pPr marL="2514600" indent="-228600" eaLnBrk="0" fontAlgn="base" hangingPunct="0">
              <a:spcBef>
                <a:spcPct val="0"/>
              </a:spcBef>
              <a:spcAft>
                <a:spcPct val="0"/>
              </a:spcAft>
              <a:defRPr>
                <a:solidFill>
                  <a:schemeClr val="tx1"/>
                </a:solidFill>
                <a:latin typeface="Calisto MT" charset="0"/>
                <a:ea typeface="MS PGothic" charset="-128"/>
              </a:defRPr>
            </a:lvl6pPr>
            <a:lvl7pPr marL="2971800" indent="-228600" eaLnBrk="0" fontAlgn="base" hangingPunct="0">
              <a:spcBef>
                <a:spcPct val="0"/>
              </a:spcBef>
              <a:spcAft>
                <a:spcPct val="0"/>
              </a:spcAft>
              <a:defRPr>
                <a:solidFill>
                  <a:schemeClr val="tx1"/>
                </a:solidFill>
                <a:latin typeface="Calisto MT" charset="0"/>
                <a:ea typeface="MS PGothic" charset="-128"/>
              </a:defRPr>
            </a:lvl7pPr>
            <a:lvl8pPr marL="3429000" indent="-228600" eaLnBrk="0" fontAlgn="base" hangingPunct="0">
              <a:spcBef>
                <a:spcPct val="0"/>
              </a:spcBef>
              <a:spcAft>
                <a:spcPct val="0"/>
              </a:spcAft>
              <a:defRPr>
                <a:solidFill>
                  <a:schemeClr val="tx1"/>
                </a:solidFill>
                <a:latin typeface="Calisto MT" charset="0"/>
                <a:ea typeface="MS PGothic" charset="-128"/>
              </a:defRPr>
            </a:lvl8pPr>
            <a:lvl9pPr marL="3886200" indent="-228600" eaLnBrk="0" fontAlgn="base" hangingPunct="0">
              <a:spcBef>
                <a:spcPct val="0"/>
              </a:spcBef>
              <a:spcAft>
                <a:spcPct val="0"/>
              </a:spcAft>
              <a:defRPr>
                <a:solidFill>
                  <a:schemeClr val="tx1"/>
                </a:solidFill>
                <a:latin typeface="Calisto MT" charset="0"/>
                <a:ea typeface="MS PGothic" charset="-128"/>
              </a:defRPr>
            </a:lvl9pPr>
          </a:lstStyle>
          <a:p>
            <a:pPr eaLnBrk="1" hangingPunct="1"/>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857009" y="587375"/>
            <a:ext cx="4120736" cy="879475"/>
          </a:xfrm>
        </p:spPr>
        <p:txBody>
          <a:bodyPr/>
          <a:lstStyle/>
          <a:p>
            <a:r>
              <a:rPr lang="zh-CHT" altLang="en-US" dirty="0">
                <a:ea typeface="MS PGothic" charset="-128"/>
              </a:rPr>
              <a:t>死海古</a:t>
            </a:r>
            <a:r>
              <a:rPr lang="zh-CHT" altLang="en-US" dirty="0" smtClean="0">
                <a:ea typeface="MS PGothic" charset="-128"/>
              </a:rPr>
              <a:t>卷</a:t>
            </a:r>
            <a:r>
              <a:rPr lang="zh-CHT" altLang="en-US" dirty="0" smtClean="0"/>
              <a:t>的</a:t>
            </a:r>
            <a:r>
              <a:rPr lang="zh-TW" altLang="en-US" dirty="0" smtClean="0"/>
              <a:t>意義</a:t>
            </a:r>
            <a:endParaRPr lang="en-US" altLang="en-US" dirty="0">
              <a:ea typeface="MS PGothic" charset="-128"/>
            </a:endParaRPr>
          </a:p>
        </p:txBody>
      </p:sp>
      <p:sp>
        <p:nvSpPr>
          <p:cNvPr id="3" name="Text Placeholder 2"/>
          <p:cNvSpPr>
            <a:spLocks noGrp="1"/>
          </p:cNvSpPr>
          <p:nvPr>
            <p:ph type="body" sz="half" idx="2"/>
          </p:nvPr>
        </p:nvSpPr>
        <p:spPr>
          <a:xfrm>
            <a:off x="5051425" y="1619250"/>
            <a:ext cx="3635375" cy="5118100"/>
          </a:xfrm>
        </p:spPr>
        <p:txBody>
          <a:bodyPr/>
          <a:lstStyle/>
          <a:p>
            <a:pPr marL="457200" indent="-457200">
              <a:buFont typeface="Calisto MT" pitchFamily="18" charset="0"/>
              <a:buAutoNum type="arabicPeriod"/>
              <a:defRPr/>
            </a:pPr>
            <a:r>
              <a:rPr lang="zh-CHT" altLang="en-US" dirty="0" smtClean="0"/>
              <a:t>為什麽對死海古卷的研究會那麼晚才發表？</a:t>
            </a:r>
            <a:endParaRPr lang="en-US" altLang="zh-CHT" dirty="0" smtClean="0"/>
          </a:p>
          <a:p>
            <a:pPr marL="457200" indent="-457200">
              <a:buFont typeface="Calisto MT" pitchFamily="18" charset="0"/>
              <a:buAutoNum type="arabicPeriod"/>
              <a:defRPr/>
            </a:pPr>
            <a:r>
              <a:rPr lang="zh-CHT" altLang="en-US" dirty="0" smtClean="0"/>
              <a:t>為什麽死海古卷的史料會那麼貴？</a:t>
            </a:r>
            <a:r>
              <a:rPr lang="zh-TW" altLang="en-US" dirty="0" smtClean="0"/>
              <a:t>（</a:t>
            </a:r>
            <a:r>
              <a:rPr lang="en-US" altLang="zh-TW" dirty="0" smtClean="0"/>
              <a:t>what if we never found Dead Sea Scrolls?</a:t>
            </a:r>
            <a:r>
              <a:rPr lang="zh-TW" altLang="en-US" dirty="0" smtClean="0"/>
              <a:t>）</a:t>
            </a:r>
            <a:endParaRPr lang="en-US" altLang="zh-CHT" dirty="0" smtClean="0"/>
          </a:p>
          <a:p>
            <a:pPr marL="457200" indent="-457200">
              <a:buFont typeface="Wingdings" pitchFamily="2" charset="2"/>
              <a:buNone/>
              <a:defRPr/>
            </a:pPr>
            <a:endParaRPr lang="en-US" dirty="0" smtClean="0">
              <a:solidFill>
                <a:srgbClr val="595959"/>
              </a:solidFill>
            </a:endParaRPr>
          </a:p>
        </p:txBody>
      </p:sp>
      <p:pic>
        <p:nvPicPr>
          <p:cNvPr id="4" name="Picture Placeholder 3" descr="Screen Shot 2015-02-06 at 02.54.23.png"/>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79" r="279"/>
          <a:stretch>
            <a:fillRect/>
          </a:stretch>
        </p:blipFill>
        <p:spPr>
          <a:xfrm>
            <a:off x="166780" y="1179786"/>
            <a:ext cx="4259263" cy="4137230"/>
          </a:xfrm>
          <a:ln>
            <a:round/>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292725" y="381000"/>
            <a:ext cx="3635375" cy="749300"/>
          </a:xfrm>
        </p:spPr>
        <p:txBody>
          <a:bodyPr/>
          <a:lstStyle/>
          <a:p>
            <a:pPr eaLnBrk="1" hangingPunct="1"/>
            <a:r>
              <a:rPr lang="en-US" altLang="en-US">
                <a:ea typeface="MS PGothic" charset="-128"/>
              </a:rPr>
              <a:t>昆蘭簡史</a:t>
            </a:r>
          </a:p>
        </p:txBody>
      </p:sp>
      <p:sp>
        <p:nvSpPr>
          <p:cNvPr id="12291" name="Text Placeholder 2"/>
          <p:cNvSpPr>
            <a:spLocks noGrp="1"/>
          </p:cNvSpPr>
          <p:nvPr>
            <p:ph type="body" sz="half" idx="2"/>
          </p:nvPr>
        </p:nvSpPr>
        <p:spPr>
          <a:xfrm>
            <a:off x="4630738" y="1146175"/>
            <a:ext cx="4297362" cy="5711825"/>
          </a:xfrm>
        </p:spPr>
        <p:txBody>
          <a:bodyPr/>
          <a:lstStyle/>
          <a:p>
            <a:pPr marL="342900" indent="-342900" eaLnBrk="1" hangingPunct="1">
              <a:lnSpc>
                <a:spcPct val="80000"/>
              </a:lnSpc>
              <a:buFont typeface="Arial" charset="0"/>
              <a:buChar char="•"/>
            </a:pPr>
            <a:r>
              <a:rPr lang="zh-CHT" altLang="en-US" sz="1400" dirty="0">
                <a:solidFill>
                  <a:schemeClr val="tx1"/>
                </a:solidFill>
                <a:latin typeface="PMingLiU" charset="0"/>
                <a:ea typeface="PMingLiU" charset="0"/>
              </a:rPr>
              <a:t>公元前</a:t>
            </a:r>
            <a:r>
              <a:rPr lang="en-US" altLang="zh-CHT" sz="1400" dirty="0">
                <a:solidFill>
                  <a:schemeClr val="tx1"/>
                </a:solidFill>
                <a:latin typeface="PMingLiU" charset="0"/>
                <a:ea typeface="PMingLiU" charset="0"/>
              </a:rPr>
              <a:t>8</a:t>
            </a:r>
            <a:r>
              <a:rPr lang="en-US" altLang="en-US" sz="1400" dirty="0">
                <a:solidFill>
                  <a:schemeClr val="tx1"/>
                </a:solidFill>
                <a:ea typeface="MS PGothic" charset="-128"/>
              </a:rPr>
              <a:t>世紀</a:t>
            </a:r>
            <a:r>
              <a:rPr lang="zh-CHT" altLang="en-US" sz="1400" dirty="0">
                <a:solidFill>
                  <a:schemeClr val="tx1"/>
                </a:solidFill>
                <a:latin typeface="PMingLiU" charset="0"/>
                <a:ea typeface="PMingLiU" charset="0"/>
              </a:rPr>
              <a:t>，以色列人興建了一個小型城堡（參左上圖，可能是之前提及（書十五</a:t>
            </a:r>
            <a:r>
              <a:rPr lang="en-US" altLang="ja-JP" sz="1400" dirty="0">
                <a:solidFill>
                  <a:schemeClr val="tx1"/>
                </a:solidFill>
                <a:latin typeface="MS Mincho" charset="-128"/>
                <a:ea typeface="MS Mincho" charset="-128"/>
              </a:rPr>
              <a:t>62</a:t>
            </a:r>
            <a:r>
              <a:rPr lang="zh-CHT" altLang="en-US" sz="1400" dirty="0">
                <a:solidFill>
                  <a:schemeClr val="tx1"/>
                </a:solidFill>
                <a:latin typeface="MS Mincho" charset="-128"/>
                <a:ea typeface="MS Mincho" charset="-128"/>
              </a:rPr>
              <a:t>）</a:t>
            </a:r>
            <a:r>
              <a:rPr lang="zh-CHT" altLang="en-US" sz="1400" dirty="0">
                <a:solidFill>
                  <a:schemeClr val="tx1"/>
                </a:solidFill>
                <a:latin typeface="PMingLiU" charset="0"/>
                <a:ea typeface="PMingLiU" charset="0"/>
              </a:rPr>
              <a:t>的「鹽城」），但後來被廢棄。</a:t>
            </a:r>
            <a:endParaRPr lang="en-US" altLang="zh-CHT" sz="1400" dirty="0">
              <a:solidFill>
                <a:schemeClr val="tx1"/>
              </a:solidFill>
              <a:latin typeface="PMingLiU" charset="0"/>
              <a:ea typeface="PMingLiU" charset="0"/>
            </a:endParaRPr>
          </a:p>
          <a:p>
            <a:pPr marL="342900" indent="-342900" eaLnBrk="1" hangingPunct="1">
              <a:lnSpc>
                <a:spcPct val="80000"/>
              </a:lnSpc>
              <a:buFont typeface="Arial" charset="0"/>
              <a:buChar char="•"/>
            </a:pPr>
            <a:r>
              <a:rPr lang="zh-CHT" altLang="en-US" sz="1400" dirty="0">
                <a:solidFill>
                  <a:schemeClr val="tx1"/>
                </a:solidFill>
                <a:latin typeface="PMingLiU" charset="0"/>
                <a:ea typeface="PMingLiU" charset="0"/>
              </a:rPr>
              <a:t>約公元前</a:t>
            </a:r>
            <a:r>
              <a:rPr lang="en-US" altLang="zh-CHT" sz="1400" dirty="0">
                <a:solidFill>
                  <a:schemeClr val="tx1"/>
                </a:solidFill>
                <a:latin typeface="PMingLiU" charset="0"/>
                <a:ea typeface="PMingLiU" charset="0"/>
              </a:rPr>
              <a:t>150</a:t>
            </a:r>
            <a:r>
              <a:rPr lang="zh-CHT" altLang="en-US" sz="1400" dirty="0">
                <a:solidFill>
                  <a:schemeClr val="tx1"/>
                </a:solidFill>
                <a:latin typeface="PMingLiU" charset="0"/>
                <a:ea typeface="PMingLiU" charset="0"/>
              </a:rPr>
              <a:t>年（哈斯摩尼時代），約</a:t>
            </a:r>
            <a:r>
              <a:rPr lang="en-US" altLang="zh-CHT" sz="1400" dirty="0">
                <a:solidFill>
                  <a:schemeClr val="tx1"/>
                </a:solidFill>
                <a:latin typeface="PMingLiU" charset="0"/>
                <a:ea typeface="PMingLiU" charset="0"/>
              </a:rPr>
              <a:t>50</a:t>
            </a:r>
            <a:r>
              <a:rPr lang="zh-CHT" altLang="en-US" sz="1400" dirty="0">
                <a:solidFill>
                  <a:schemeClr val="tx1"/>
                </a:solidFill>
                <a:latin typeface="PMingLiU" charset="0"/>
                <a:ea typeface="PMingLiU" charset="0"/>
              </a:rPr>
              <a:t>位愛色尼人（愛色尼派別分支的修士），由「公義老師」領導並定居於昆籣（有指他們遠離當時日漸腐敗的宗教領袖與信仰）。他們開始開</a:t>
            </a:r>
            <a:r>
              <a:rPr lang="en-US" altLang="zh-CHT" sz="1400" dirty="0">
                <a:solidFill>
                  <a:schemeClr val="tx1"/>
                </a:solidFill>
                <a:latin typeface="PMingLiU" charset="0"/>
                <a:ea typeface="PMingLiU" charset="0"/>
              </a:rPr>
              <a:t>䥢</a:t>
            </a:r>
            <a:r>
              <a:rPr lang="zh-CHT" altLang="en-US" sz="1400" dirty="0">
                <a:solidFill>
                  <a:schemeClr val="tx1"/>
                </a:solidFill>
                <a:latin typeface="PMingLiU" charset="0"/>
                <a:ea typeface="PMingLiU" charset="0"/>
              </a:rPr>
              <a:t>貯水池丶建窟製陶器</a:t>
            </a:r>
            <a:r>
              <a:rPr lang="zh-CHT" altLang="ja-JP" sz="1400" dirty="0">
                <a:solidFill>
                  <a:schemeClr val="tx1"/>
                </a:solidFill>
                <a:latin typeface="PMingLiU" charset="0"/>
                <a:ea typeface="PMingLiU" charset="0"/>
              </a:rPr>
              <a:t>(</a:t>
            </a:r>
            <a:r>
              <a:rPr lang="zh-CHT" altLang="en-US" sz="1400" dirty="0">
                <a:solidFill>
                  <a:schemeClr val="tx1"/>
                </a:solidFill>
                <a:latin typeface="PMingLiU" charset="0"/>
                <a:ea typeface="PMingLiU" charset="0"/>
              </a:rPr>
              <a:t>參右中圖</a:t>
            </a:r>
            <a:r>
              <a:rPr lang="en-US" altLang="zh-CHT" sz="1400" dirty="0">
                <a:solidFill>
                  <a:schemeClr val="tx1"/>
                </a:solidFill>
                <a:latin typeface="PMingLiU" charset="0"/>
                <a:ea typeface="PMingLiU" charset="0"/>
              </a:rPr>
              <a:t>)</a:t>
            </a:r>
          </a:p>
          <a:p>
            <a:pPr marL="342900" indent="-342900" eaLnBrk="1" hangingPunct="1">
              <a:lnSpc>
                <a:spcPct val="80000"/>
              </a:lnSpc>
              <a:buFont typeface="Arial" charset="0"/>
              <a:buChar char="•"/>
            </a:pPr>
            <a:r>
              <a:rPr lang="zh-CHT" altLang="en-US" sz="1400" dirty="0">
                <a:solidFill>
                  <a:schemeClr val="tx1"/>
                </a:solidFill>
                <a:latin typeface="PMingLiU" charset="0"/>
                <a:ea typeface="PMingLiU" charset="0"/>
              </a:rPr>
              <a:t>公元前</a:t>
            </a:r>
            <a:r>
              <a:rPr lang="en-US" altLang="zh-CHT" sz="1400" dirty="0">
                <a:solidFill>
                  <a:schemeClr val="tx1"/>
                </a:solidFill>
                <a:latin typeface="PMingLiU" charset="0"/>
                <a:ea typeface="PMingLiU" charset="0"/>
              </a:rPr>
              <a:t>135-104</a:t>
            </a:r>
            <a:r>
              <a:rPr lang="zh-CHT" altLang="en-US" sz="1400" dirty="0">
                <a:solidFill>
                  <a:schemeClr val="tx1"/>
                </a:solidFill>
                <a:latin typeface="PMingLiU" charset="0"/>
                <a:ea typeface="PMingLiU" charset="0"/>
              </a:rPr>
              <a:t>年（許爾一世統治時），可能是因為哈斯摩尼王朝在耶路撒冷設立祭司制度，一些反對的猶太人隨後加入昆籣的修士群體。這些猶太人大量擴建房屋、貯水池等</a:t>
            </a:r>
            <a:r>
              <a:rPr lang="en-US" altLang="zh-CHT" sz="1400" dirty="0">
                <a:solidFill>
                  <a:schemeClr val="tx1"/>
                </a:solidFill>
                <a:latin typeface="PMingLiU" charset="0"/>
                <a:ea typeface="PMingLiU" charset="0"/>
              </a:rPr>
              <a:t>(</a:t>
            </a:r>
            <a:r>
              <a:rPr lang="zh-CHT" altLang="en-US" sz="1400" dirty="0">
                <a:solidFill>
                  <a:schemeClr val="tx1"/>
                </a:solidFill>
                <a:latin typeface="PMingLiU" charset="0"/>
                <a:ea typeface="PMingLiU" charset="0"/>
              </a:rPr>
              <a:t>參左下圖</a:t>
            </a:r>
            <a:r>
              <a:rPr lang="en-US" altLang="zh-CHT" sz="1400" dirty="0">
                <a:solidFill>
                  <a:schemeClr val="tx1"/>
                </a:solidFill>
                <a:latin typeface="PMingLiU" charset="0"/>
                <a:ea typeface="PMingLiU" charset="0"/>
              </a:rPr>
              <a:t>)</a:t>
            </a:r>
          </a:p>
          <a:p>
            <a:pPr marL="342900" indent="-342900" eaLnBrk="1" hangingPunct="1">
              <a:lnSpc>
                <a:spcPct val="80000"/>
              </a:lnSpc>
              <a:buFont typeface="Arial" charset="0"/>
              <a:buChar char="•"/>
            </a:pPr>
            <a:r>
              <a:rPr lang="en-US" altLang="zh-CHT" sz="1400" dirty="0">
                <a:solidFill>
                  <a:schemeClr val="tx1"/>
                </a:solidFill>
                <a:latin typeface="PMingLiU" charset="0"/>
                <a:ea typeface="PMingLiU" charset="0"/>
              </a:rPr>
              <a:t>公</a:t>
            </a:r>
            <a:r>
              <a:rPr lang="zh-CHT" altLang="en-US" sz="1400" dirty="0">
                <a:solidFill>
                  <a:schemeClr val="tx1"/>
                </a:solidFill>
                <a:latin typeface="PMingLiU" charset="0"/>
                <a:ea typeface="PMingLiU" charset="0"/>
              </a:rPr>
              <a:t>元前</a:t>
            </a:r>
            <a:r>
              <a:rPr lang="en-US" altLang="zh-CHT" sz="1400" dirty="0">
                <a:solidFill>
                  <a:schemeClr val="tx1"/>
                </a:solidFill>
                <a:latin typeface="PMingLiU" charset="0"/>
                <a:ea typeface="PMingLiU" charset="0"/>
              </a:rPr>
              <a:t>31</a:t>
            </a:r>
            <a:r>
              <a:rPr lang="zh-CHT" altLang="en-US" sz="1400" dirty="0">
                <a:solidFill>
                  <a:schemeClr val="tx1"/>
                </a:solidFill>
                <a:latin typeface="PMingLiU" charset="0"/>
                <a:ea typeface="PMingLiU" charset="0"/>
              </a:rPr>
              <a:t>年</a:t>
            </a:r>
            <a:r>
              <a:rPr lang="en-US" altLang="zh-CHT" sz="1400" dirty="0">
                <a:solidFill>
                  <a:schemeClr val="tx1"/>
                </a:solidFill>
                <a:latin typeface="PMingLiU" charset="0"/>
                <a:ea typeface="PMingLiU" charset="0"/>
              </a:rPr>
              <a:t>(</a:t>
            </a:r>
            <a:r>
              <a:rPr lang="zh-CHT" altLang="en-US" sz="1400" dirty="0">
                <a:solidFill>
                  <a:schemeClr val="tx1"/>
                </a:solidFill>
                <a:latin typeface="PMingLiU" charset="0"/>
                <a:ea typeface="PMingLiU" charset="0"/>
              </a:rPr>
              <a:t>大希律時代）因為地震毀壞此地一度而離開。</a:t>
            </a:r>
            <a:endParaRPr lang="en-US" altLang="zh-CHT" sz="1400" dirty="0">
              <a:solidFill>
                <a:schemeClr val="tx1"/>
              </a:solidFill>
              <a:latin typeface="PMingLiU" charset="0"/>
              <a:ea typeface="PMingLiU" charset="0"/>
            </a:endParaRPr>
          </a:p>
          <a:p>
            <a:pPr marL="342900" indent="-342900" eaLnBrk="1" hangingPunct="1">
              <a:lnSpc>
                <a:spcPct val="80000"/>
              </a:lnSpc>
              <a:buFont typeface="Arial" charset="0"/>
              <a:buChar char="•"/>
            </a:pPr>
            <a:r>
              <a:rPr lang="zh-CHT" altLang="en-US" sz="1400" dirty="0">
                <a:solidFill>
                  <a:schemeClr val="tx1"/>
                </a:solidFill>
                <a:latin typeface="PMingLiU" charset="0"/>
                <a:ea typeface="PMingLiU" charset="0"/>
              </a:rPr>
              <a:t>公元前</a:t>
            </a:r>
            <a:r>
              <a:rPr lang="en-US" altLang="ja-JP" sz="1400" dirty="0">
                <a:solidFill>
                  <a:schemeClr val="tx1"/>
                </a:solidFill>
                <a:latin typeface="MS Mincho" charset="-128"/>
                <a:ea typeface="MS Mincho" charset="-128"/>
              </a:rPr>
              <a:t> 4 </a:t>
            </a:r>
            <a:r>
              <a:rPr lang="zh-CHT" altLang="en-US" sz="1400" dirty="0">
                <a:solidFill>
                  <a:schemeClr val="tx1"/>
                </a:solidFill>
                <a:latin typeface="PMingLiU" charset="0"/>
                <a:ea typeface="PMingLiU" charset="0"/>
              </a:rPr>
              <a:t>年至公元後</a:t>
            </a:r>
            <a:r>
              <a:rPr lang="en-US" altLang="zh-CHT" sz="1400" dirty="0">
                <a:solidFill>
                  <a:schemeClr val="tx1"/>
                </a:solidFill>
                <a:latin typeface="PMingLiU" charset="0"/>
                <a:ea typeface="PMingLiU" charset="0"/>
              </a:rPr>
              <a:t>6</a:t>
            </a:r>
            <a:r>
              <a:rPr lang="zh-CHT" altLang="en-US" sz="1400" dirty="0">
                <a:solidFill>
                  <a:schemeClr val="tx1"/>
                </a:solidFill>
                <a:latin typeface="PMingLiU" charset="0"/>
                <a:ea typeface="PMingLiU" charset="0"/>
              </a:rPr>
              <a:t>年</a:t>
            </a:r>
            <a:r>
              <a:rPr lang="en-US" altLang="zh-CHT" sz="1400" dirty="0">
                <a:solidFill>
                  <a:schemeClr val="tx1"/>
                </a:solidFill>
                <a:latin typeface="PMingLiU" charset="0"/>
                <a:ea typeface="PMingLiU" charset="0"/>
              </a:rPr>
              <a:t>(</a:t>
            </a:r>
            <a:r>
              <a:rPr lang="zh-CHT" altLang="en-US" sz="1400" dirty="0">
                <a:solidFill>
                  <a:schemeClr val="tx1"/>
                </a:solidFill>
                <a:latin typeface="PMingLiU" charset="0"/>
                <a:ea typeface="PMingLiU" charset="0"/>
              </a:rPr>
              <a:t>亞基老時代</a:t>
            </a:r>
            <a:r>
              <a:rPr lang="en-US" altLang="zh-CHT" sz="1400" dirty="0">
                <a:solidFill>
                  <a:schemeClr val="tx1"/>
                </a:solidFill>
                <a:latin typeface="PMingLiU" charset="0"/>
                <a:ea typeface="PMingLiU" charset="0"/>
              </a:rPr>
              <a:t>),</a:t>
            </a:r>
            <a:r>
              <a:rPr lang="zh-CHT" altLang="en-US" sz="1400" dirty="0">
                <a:solidFill>
                  <a:schemeClr val="tx1"/>
                </a:solidFill>
                <a:latin typeface="PMingLiU" charset="0"/>
                <a:ea typeface="PMingLiU" charset="0"/>
              </a:rPr>
              <a:t> </a:t>
            </a:r>
            <a:r>
              <a:rPr lang="en-US" altLang="en-US" sz="1400" dirty="0">
                <a:solidFill>
                  <a:schemeClr val="tx1"/>
                </a:solidFill>
                <a:ea typeface="MS PGothic" charset="-128"/>
              </a:rPr>
              <a:t>返</a:t>
            </a:r>
            <a:r>
              <a:rPr lang="zh-CHT" altLang="en-US" sz="1400" dirty="0">
                <a:solidFill>
                  <a:schemeClr val="tx1"/>
                </a:solidFill>
                <a:latin typeface="PMingLiU" charset="0"/>
                <a:ea typeface="PMingLiU" charset="0"/>
              </a:rPr>
              <a:t>回重建及再次定居</a:t>
            </a:r>
            <a:endParaRPr lang="en-US" altLang="zh-CHT" sz="1400" dirty="0">
              <a:solidFill>
                <a:schemeClr val="tx1"/>
              </a:solidFill>
              <a:latin typeface="PMingLiU" charset="0"/>
              <a:ea typeface="PMingLiU" charset="0"/>
            </a:endParaRPr>
          </a:p>
          <a:p>
            <a:pPr marL="342900" indent="-342900" eaLnBrk="1" hangingPunct="1">
              <a:lnSpc>
                <a:spcPct val="80000"/>
              </a:lnSpc>
              <a:buFont typeface="Arial" charset="0"/>
              <a:buChar char="•"/>
            </a:pPr>
            <a:r>
              <a:rPr lang="zh-CHT" altLang="en-US" sz="1400" dirty="0">
                <a:solidFill>
                  <a:schemeClr val="tx1"/>
                </a:solidFill>
                <a:latin typeface="PMingLiU" charset="0"/>
                <a:ea typeface="PMingLiU" charset="0"/>
              </a:rPr>
              <a:t>公元</a:t>
            </a:r>
            <a:r>
              <a:rPr lang="en-US" altLang="ja-JP" sz="1400" dirty="0">
                <a:solidFill>
                  <a:schemeClr val="tx1"/>
                </a:solidFill>
                <a:latin typeface="MS Mincho" charset="-128"/>
                <a:ea typeface="MS Mincho" charset="-128"/>
              </a:rPr>
              <a:t> 68 </a:t>
            </a:r>
            <a:r>
              <a:rPr lang="zh-CHT" altLang="en-US" sz="1400" dirty="0">
                <a:solidFill>
                  <a:schemeClr val="tx1"/>
                </a:solidFill>
                <a:latin typeface="PMingLiU" charset="0"/>
                <a:ea typeface="PMingLiU" charset="0"/>
              </a:rPr>
              <a:t>年，被羅馬兵攻陷，成為羅馬一個小型駐兵站。</a:t>
            </a:r>
            <a:r>
              <a:rPr lang="zh-CHT" altLang="ja-JP" sz="1400" dirty="0">
                <a:solidFill>
                  <a:schemeClr val="tx1"/>
                </a:solidFill>
                <a:latin typeface="PMingLiU" charset="0"/>
                <a:ea typeface="PMingLiU" charset="0"/>
              </a:rPr>
              <a:t>(</a:t>
            </a:r>
            <a:r>
              <a:rPr lang="zh-CHT" altLang="en-US" sz="1400" dirty="0">
                <a:solidFill>
                  <a:schemeClr val="tx1"/>
                </a:solidFill>
                <a:latin typeface="PMingLiU" charset="0"/>
                <a:ea typeface="PMingLiU" charset="0"/>
              </a:rPr>
              <a:t>因羅馬派軍隊鎮壓當地猶太人，該社團將這些文書藏入岩洞。部分愛色尼人逃到馬撒大</a:t>
            </a:r>
            <a:r>
              <a:rPr lang="en-US" altLang="ja-JP" sz="1400" dirty="0">
                <a:solidFill>
                  <a:schemeClr val="tx1"/>
                </a:solidFill>
                <a:latin typeface="MS Mincho" charset="-128"/>
                <a:ea typeface="MS Mincho" charset="-128"/>
              </a:rPr>
              <a:t> </a:t>
            </a:r>
            <a:r>
              <a:rPr lang="en-US" altLang="zh-CHT" sz="1400" dirty="0">
                <a:solidFill>
                  <a:schemeClr val="tx1"/>
                </a:solidFill>
                <a:latin typeface="PMingLiU" charset="0"/>
                <a:ea typeface="PMingLiU" charset="0"/>
              </a:rPr>
              <a:t>)</a:t>
            </a:r>
          </a:p>
          <a:p>
            <a:pPr marL="342900" indent="-342900" eaLnBrk="1" hangingPunct="1">
              <a:lnSpc>
                <a:spcPct val="80000"/>
              </a:lnSpc>
              <a:buFont typeface="Arial" charset="0"/>
              <a:buChar char="•"/>
            </a:pPr>
            <a:r>
              <a:rPr lang="en-US" altLang="zh-CHT" sz="1400" dirty="0">
                <a:solidFill>
                  <a:schemeClr val="tx1"/>
                </a:solidFill>
                <a:latin typeface="PMingLiU" charset="0"/>
                <a:ea typeface="PMingLiU" charset="0"/>
              </a:rPr>
              <a:t>巴</a:t>
            </a:r>
            <a:r>
              <a:rPr lang="zh-CHT" altLang="en-US" sz="1400" dirty="0">
                <a:solidFill>
                  <a:schemeClr val="tx1"/>
                </a:solidFill>
                <a:latin typeface="PMingLiU" charset="0"/>
                <a:ea typeface="PMingLiU" charset="0"/>
              </a:rPr>
              <a:t>柯巴叛</a:t>
            </a:r>
            <a:r>
              <a:rPr lang="zh-CHT" altLang="en-US" sz="1400" dirty="0" smtClean="0">
                <a:solidFill>
                  <a:schemeClr val="tx1"/>
                </a:solidFill>
                <a:latin typeface="PMingLiU" charset="0"/>
                <a:ea typeface="PMingLiU" charset="0"/>
              </a:rPr>
              <a:t>變</a:t>
            </a:r>
            <a:r>
              <a:rPr lang="en-US" altLang="zh-CHT" sz="1400" dirty="0" smtClean="0">
                <a:solidFill>
                  <a:schemeClr val="tx1"/>
                </a:solidFill>
                <a:latin typeface="PMingLiU" charset="0"/>
                <a:ea typeface="PMingLiU" charset="0"/>
              </a:rPr>
              <a:t>(</a:t>
            </a:r>
            <a:r>
              <a:rPr lang="zh-TW" altLang="en-US" sz="1400" dirty="0" smtClean="0">
                <a:solidFill>
                  <a:schemeClr val="tx1"/>
                </a:solidFill>
                <a:latin typeface="PMingLiU" charset="0"/>
                <a:ea typeface="PMingLiU" charset="0"/>
              </a:rPr>
              <a:t>第二次革命</a:t>
            </a:r>
            <a:r>
              <a:rPr lang="en-US" altLang="zh-CHT" sz="1400" dirty="0" smtClean="0">
                <a:solidFill>
                  <a:schemeClr val="tx1"/>
                </a:solidFill>
                <a:latin typeface="PMingLiU" charset="0"/>
                <a:ea typeface="PMingLiU" charset="0"/>
              </a:rPr>
              <a:t>)</a:t>
            </a:r>
            <a:r>
              <a:rPr lang="zh-CHT" altLang="en-US" sz="1400" dirty="0" smtClean="0">
                <a:solidFill>
                  <a:schemeClr val="tx1"/>
                </a:solidFill>
                <a:latin typeface="PMingLiU" charset="0"/>
                <a:ea typeface="PMingLiU" charset="0"/>
              </a:rPr>
              <a:t>後</a:t>
            </a:r>
            <a:r>
              <a:rPr lang="zh-CHT" altLang="en-US" sz="1400" dirty="0">
                <a:solidFill>
                  <a:schemeClr val="tx1"/>
                </a:solidFill>
                <a:latin typeface="PMingLiU" charset="0"/>
                <a:ea typeface="PMingLiU" charset="0"/>
              </a:rPr>
              <a:t>，羅馬駐兵站遷移，從比此昆籣便暫被遺忘。 </a:t>
            </a:r>
            <a:endParaRPr lang="en-US" altLang="zh-CHT" sz="1400" dirty="0">
              <a:solidFill>
                <a:schemeClr val="tx1"/>
              </a:solidFill>
              <a:latin typeface="PMingLiU" charset="0"/>
              <a:ea typeface="PMingLiU" charset="0"/>
            </a:endParaRPr>
          </a:p>
          <a:p>
            <a:pPr marL="342900" indent="-342900" eaLnBrk="1" hangingPunct="1">
              <a:lnSpc>
                <a:spcPct val="80000"/>
              </a:lnSpc>
              <a:buFont typeface="Arial" charset="0"/>
              <a:buChar char="•"/>
            </a:pPr>
            <a:r>
              <a:rPr lang="zh-CHT" altLang="en-US" sz="1400" dirty="0">
                <a:solidFill>
                  <a:schemeClr val="tx1"/>
                </a:solidFill>
                <a:latin typeface="PMingLiU" charset="0"/>
                <a:ea typeface="PMingLiU" charset="0"/>
              </a:rPr>
              <a:t>有人提出馬撒大寧死不屈的猶太人，屬於猶太教一個名為</a:t>
            </a:r>
            <a:r>
              <a:rPr lang="en-US" altLang="ja-JP" sz="1400" dirty="0" err="1">
                <a:solidFill>
                  <a:schemeClr val="tx1"/>
                </a:solidFill>
                <a:latin typeface="MS Mincho" charset="-128"/>
                <a:ea typeface="MS Mincho" charset="-128"/>
              </a:rPr>
              <a:t>Essenes</a:t>
            </a:r>
            <a:r>
              <a:rPr lang="en-US" altLang="ja-JP" sz="1400" dirty="0">
                <a:solidFill>
                  <a:schemeClr val="tx1"/>
                </a:solidFill>
                <a:latin typeface="MS Mincho" charset="-128"/>
                <a:ea typeface="MS Mincho" charset="-128"/>
              </a:rPr>
              <a:t> (</a:t>
            </a:r>
            <a:r>
              <a:rPr lang="zh-CHT" altLang="en-US" sz="1400" dirty="0">
                <a:solidFill>
                  <a:schemeClr val="tx1"/>
                </a:solidFill>
                <a:latin typeface="PMingLiU" charset="0"/>
                <a:ea typeface="PMingLiU" charset="0"/>
              </a:rPr>
              <a:t>隱士</a:t>
            </a:r>
            <a:r>
              <a:rPr lang="en-US" altLang="ja-JP" sz="1400" dirty="0">
                <a:solidFill>
                  <a:schemeClr val="tx1"/>
                </a:solidFill>
                <a:latin typeface="MS Mincho" charset="-128"/>
                <a:ea typeface="MS Mincho" charset="-128"/>
              </a:rPr>
              <a:t>) </a:t>
            </a:r>
            <a:r>
              <a:rPr lang="zh-CHT" altLang="en-US" sz="1400" dirty="0">
                <a:solidFill>
                  <a:schemeClr val="tx1"/>
                </a:solidFill>
                <a:latin typeface="PMingLiU" charset="0"/>
                <a:ea typeface="PMingLiU" charset="0"/>
              </a:rPr>
              <a:t>的教派，他們也曾居住在昆蘭區的洞穴，因此在這些洞穴內發掘出的死海古卷，可以從中窺知他們的信仰、對聖經的解釋，以及其生活方式和習慣。</a:t>
            </a:r>
          </a:p>
        </p:txBody>
      </p:sp>
      <p:pic>
        <p:nvPicPr>
          <p:cNvPr id="11" name="Picture Placeholder 10" descr="new doc 6_3.jpg"/>
          <p:cNvPicPr>
            <a:picLocks noGrp="1" noChangeAspect="1"/>
          </p:cNvPicPr>
          <p:nvPr>
            <p:ph type="pic" sz="quarter" idx="14"/>
          </p:nvPr>
        </p:nvPicPr>
        <p:blipFill rotWithShape="1">
          <a:blip r:embed="rId3" cstate="print">
            <a:extLst/>
          </a:blip>
          <a:srcRect r="-3533" b="-7603"/>
          <a:stretch/>
        </p:blipFill>
        <p:spPr>
          <a:xfrm>
            <a:off x="1987366" y="1815706"/>
            <a:ext cx="2643187" cy="2596445"/>
          </a:xfrm>
        </p:spPr>
      </p:pic>
      <p:pic>
        <p:nvPicPr>
          <p:cNvPr id="9" name="Picture Placeholder 8" descr="new doc 6_1.jpg"/>
          <p:cNvPicPr>
            <a:picLocks noGrp="1" noChangeAspect="1"/>
          </p:cNvPicPr>
          <p:nvPr>
            <p:ph type="pic" sz="quarter" idx="15"/>
          </p:nvPr>
        </p:nvPicPr>
        <p:blipFill rotWithShape="1">
          <a:blip r:embed="rId4" cstate="print">
            <a:extLst/>
          </a:blip>
          <a:srcRect t="12437" r="3288" b="-4145"/>
          <a:stretch/>
        </p:blipFill>
        <p:spPr>
          <a:xfrm>
            <a:off x="84138" y="177800"/>
            <a:ext cx="2565400" cy="2325511"/>
          </a:xfrm>
        </p:spPr>
      </p:pic>
      <p:pic>
        <p:nvPicPr>
          <p:cNvPr id="10" name="Picture Placeholder 9"/>
          <p:cNvPicPr>
            <a:picLocks noGrp="1" noChangeAspect="1"/>
          </p:cNvPicPr>
          <p:nvPr>
            <p:ph type="pic" sz="quarter" idx="13"/>
          </p:nvPr>
        </p:nvPicPr>
        <p:blipFill>
          <a:blip r:embed="rId5" cstate="print"/>
          <a:srcRect l="9154" r="9154"/>
          <a:stretch>
            <a:fillRect/>
          </a:stretch>
        </p:blipFill>
        <p:spPr>
          <a:xfrm>
            <a:off x="172162" y="3900900"/>
            <a:ext cx="2807521" cy="2807521"/>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51425" y="381000"/>
            <a:ext cx="3635375" cy="879475"/>
          </a:xfrm>
        </p:spPr>
        <p:txBody>
          <a:bodyPr/>
          <a:lstStyle/>
          <a:p>
            <a:r>
              <a:rPr lang="en-US" altLang="en-US">
                <a:ea typeface="MS PGothic" charset="-128"/>
              </a:rPr>
              <a:t>現時考古遺址</a:t>
            </a:r>
          </a:p>
        </p:txBody>
      </p:sp>
      <p:sp>
        <p:nvSpPr>
          <p:cNvPr id="13315" name="Text Placeholder 2"/>
          <p:cNvSpPr>
            <a:spLocks noGrp="1"/>
          </p:cNvSpPr>
          <p:nvPr>
            <p:ph type="body" sz="half" idx="2"/>
          </p:nvPr>
        </p:nvSpPr>
        <p:spPr>
          <a:xfrm>
            <a:off x="4910138" y="1260475"/>
            <a:ext cx="4233862" cy="5554663"/>
          </a:xfrm>
        </p:spPr>
        <p:txBody>
          <a:bodyPr/>
          <a:lstStyle/>
          <a:p>
            <a:pPr marL="342900" indent="-342900">
              <a:lnSpc>
                <a:spcPct val="80000"/>
              </a:lnSpc>
              <a:buFont typeface="Arial" charset="0"/>
              <a:buChar char="•"/>
            </a:pPr>
            <a:r>
              <a:rPr lang="en-US" altLang="en-US" sz="1700">
                <a:solidFill>
                  <a:srgbClr val="595959"/>
                </a:solidFill>
                <a:ea typeface="MS PGothic" charset="-128"/>
              </a:rPr>
              <a:t>眺望第四洞外(</a:t>
            </a:r>
            <a:r>
              <a:rPr lang="zh-CHT" altLang="en-US" sz="1800">
                <a:solidFill>
                  <a:srgbClr val="595959"/>
                </a:solidFill>
                <a:ea typeface="MS PGothic" charset="-128"/>
              </a:rPr>
              <a:t>最多抄本的洞穴</a:t>
            </a:r>
            <a:r>
              <a:rPr lang="en-US" altLang="ja-JP" sz="1700">
                <a:solidFill>
                  <a:srgbClr val="595959"/>
                </a:solidFill>
                <a:ea typeface="MS PGothic" charset="-128"/>
              </a:rPr>
              <a:t>)</a:t>
            </a:r>
          </a:p>
          <a:p>
            <a:pPr marL="342900" indent="-342900">
              <a:lnSpc>
                <a:spcPct val="80000"/>
              </a:lnSpc>
              <a:buFont typeface="Arial" charset="0"/>
              <a:buChar char="•"/>
            </a:pPr>
            <a:r>
              <a:rPr lang="en-US" altLang="en-US" sz="1700">
                <a:solidFill>
                  <a:srgbClr val="595959"/>
                </a:solidFill>
                <a:ea typeface="MS PGothic" charset="-128"/>
              </a:rPr>
              <a:t>廢墟北部有一座塔, 是用來防禦敵人的. 塔頂可以看到時昆籣會社的整個輸水系統. </a:t>
            </a:r>
          </a:p>
          <a:p>
            <a:pPr marL="342900" indent="-342900">
              <a:lnSpc>
                <a:spcPct val="80000"/>
              </a:lnSpc>
              <a:buFont typeface="Arial" charset="0"/>
              <a:buChar char="•"/>
            </a:pPr>
            <a:r>
              <a:rPr lang="en-US" altLang="en-US" sz="1700">
                <a:solidFill>
                  <a:srgbClr val="595959"/>
                </a:solidFill>
                <a:ea typeface="MS PGothic" charset="-128"/>
              </a:rPr>
              <a:t>(1) 用石塊建造, 將山上的水源引進會社</a:t>
            </a:r>
          </a:p>
          <a:p>
            <a:pPr marL="342900" indent="-342900">
              <a:lnSpc>
                <a:spcPct val="80000"/>
              </a:lnSpc>
              <a:buFont typeface="Arial" charset="0"/>
              <a:buChar char="•"/>
            </a:pPr>
            <a:r>
              <a:rPr lang="en-US" altLang="en-US" sz="1700">
                <a:solidFill>
                  <a:srgbClr val="595959"/>
                </a:solidFill>
                <a:ea typeface="MS PGothic" charset="-128"/>
              </a:rPr>
              <a:t>(0) 輸水管 及 (2) (3) 貯水池</a:t>
            </a:r>
          </a:p>
          <a:p>
            <a:pPr marL="342900" indent="-342900">
              <a:lnSpc>
                <a:spcPct val="80000"/>
              </a:lnSpc>
              <a:buFont typeface="Arial" charset="0"/>
              <a:buChar char="•"/>
            </a:pPr>
            <a:r>
              <a:rPr lang="en-US" altLang="en-US" sz="1700">
                <a:solidFill>
                  <a:srgbClr val="595959"/>
                </a:solidFill>
                <a:ea typeface="MS PGothic" charset="-128"/>
              </a:rPr>
              <a:t>(5) 抄寫室，內有一張長16.5呎，高20吋的桌子</a:t>
            </a:r>
            <a:r>
              <a:rPr lang="en-US" altLang="ja-JP" sz="1700">
                <a:solidFill>
                  <a:srgbClr val="595959"/>
                </a:solidFill>
                <a:ea typeface="MS PGothic" charset="-128"/>
              </a:rPr>
              <a:t>.</a:t>
            </a:r>
          </a:p>
          <a:p>
            <a:pPr marL="342900" indent="-342900">
              <a:lnSpc>
                <a:spcPct val="80000"/>
              </a:lnSpc>
              <a:buFont typeface="Arial" charset="0"/>
              <a:buChar char="•"/>
            </a:pPr>
            <a:r>
              <a:rPr lang="en-US" altLang="en-US" sz="1700">
                <a:solidFill>
                  <a:srgbClr val="595959"/>
                </a:solidFill>
                <a:ea typeface="MS PGothic" charset="-128"/>
              </a:rPr>
              <a:t>(6) 廚房和灶頭</a:t>
            </a:r>
          </a:p>
          <a:p>
            <a:pPr marL="342900" indent="-342900">
              <a:lnSpc>
                <a:spcPct val="80000"/>
              </a:lnSpc>
              <a:buFont typeface="Arial" charset="0"/>
              <a:buChar char="•"/>
            </a:pPr>
            <a:r>
              <a:rPr lang="en-US" altLang="en-US" sz="1700">
                <a:solidFill>
                  <a:srgbClr val="595959"/>
                </a:solidFill>
                <a:ea typeface="MS PGothic" charset="-128"/>
              </a:rPr>
              <a:t>(7) 作禮堂和作飯堂 (大間格) 與 (8) 貯餐具室相連 </a:t>
            </a:r>
          </a:p>
          <a:p>
            <a:pPr marL="342900" indent="-342900">
              <a:lnSpc>
                <a:spcPct val="80000"/>
              </a:lnSpc>
              <a:buFont typeface="Arial" charset="0"/>
              <a:buChar char="•"/>
            </a:pPr>
            <a:r>
              <a:rPr lang="en-US" altLang="en-US" sz="1700">
                <a:solidFill>
                  <a:srgbClr val="595959"/>
                </a:solidFill>
                <a:ea typeface="MS PGothic" charset="-128"/>
              </a:rPr>
              <a:t>(9) 陶器工廠 及 (10) 陶器製窰 (修士除宗教活動, 還從事生產)</a:t>
            </a:r>
          </a:p>
          <a:p>
            <a:pPr marL="342900" indent="-342900">
              <a:lnSpc>
                <a:spcPct val="80000"/>
              </a:lnSpc>
              <a:buFont typeface="Arial" charset="0"/>
              <a:buChar char="•"/>
            </a:pPr>
            <a:r>
              <a:rPr lang="en-US" altLang="en-US" sz="1700">
                <a:solidFill>
                  <a:srgbClr val="595959"/>
                </a:solidFill>
                <a:ea typeface="MS PGothic" charset="-128"/>
              </a:rPr>
              <a:t>(13) 洗衣室 (14) 存放錢幣房間</a:t>
            </a:r>
          </a:p>
          <a:p>
            <a:pPr marL="342900" indent="-342900">
              <a:lnSpc>
                <a:spcPct val="80000"/>
              </a:lnSpc>
              <a:buFont typeface="Arial" charset="0"/>
              <a:buChar char="•"/>
            </a:pPr>
            <a:r>
              <a:rPr lang="en-US" altLang="en-US" sz="1700">
                <a:solidFill>
                  <a:srgbClr val="595959"/>
                </a:solidFill>
                <a:ea typeface="MS PGothic" charset="-128"/>
              </a:rPr>
              <a:t>(11) 牛欄</a:t>
            </a:r>
            <a:r>
              <a:rPr lang="en-US" altLang="ja-JP" sz="1700">
                <a:solidFill>
                  <a:srgbClr val="595959"/>
                </a:solidFill>
                <a:ea typeface="MS PGothic" charset="-128"/>
              </a:rPr>
              <a:t> </a:t>
            </a:r>
          </a:p>
          <a:p>
            <a:pPr marL="342900" indent="-342900">
              <a:lnSpc>
                <a:spcPct val="80000"/>
              </a:lnSpc>
              <a:buFont typeface="Arial" charset="0"/>
              <a:buChar char="•"/>
            </a:pPr>
            <a:r>
              <a:rPr lang="en-US" altLang="en-US" sz="1700">
                <a:solidFill>
                  <a:srgbClr val="595959"/>
                </a:solidFill>
                <a:ea typeface="MS PGothic" charset="-128"/>
              </a:rPr>
              <a:t>(12) 公用室; 沒有住宅房屋</a:t>
            </a:r>
          </a:p>
          <a:p>
            <a:pPr marL="342900" indent="-342900">
              <a:lnSpc>
                <a:spcPct val="80000"/>
              </a:lnSpc>
              <a:buFont typeface="Arial" charset="0"/>
              <a:buChar char="•"/>
            </a:pPr>
            <a:r>
              <a:rPr lang="en-US" altLang="en-US" sz="1700">
                <a:solidFill>
                  <a:srgbClr val="595959"/>
                </a:solidFill>
                <a:ea typeface="MS PGothic" charset="-128"/>
              </a:rPr>
              <a:t>廢墟東面是墳場, 發現有一千多個墳墓, 當中有男</a:t>
            </a:r>
            <a:r>
              <a:rPr lang="zh-CHT" altLang="en-US" sz="1700">
                <a:solidFill>
                  <a:srgbClr val="595959"/>
                </a:solidFill>
                <a:ea typeface="MS PGothic" charset="-128"/>
              </a:rPr>
              <a:t>、</a:t>
            </a:r>
            <a:r>
              <a:rPr lang="en-US" altLang="en-US" sz="1700">
                <a:solidFill>
                  <a:srgbClr val="595959"/>
                </a:solidFill>
                <a:ea typeface="MS PGothic" charset="-128"/>
              </a:rPr>
              <a:t>女及孩童的骸骨</a:t>
            </a:r>
            <a:r>
              <a:rPr lang="zh-CHT" altLang="en-US" sz="1700">
                <a:solidFill>
                  <a:srgbClr val="595959"/>
                </a:solidFill>
                <a:ea typeface="MS PGothic" charset="-128"/>
              </a:rPr>
              <a:t>（大多不足</a:t>
            </a:r>
            <a:r>
              <a:rPr lang="en-US" altLang="zh-CHT" sz="1700">
                <a:solidFill>
                  <a:srgbClr val="595959"/>
                </a:solidFill>
                <a:ea typeface="MS PGothic" charset="-128"/>
              </a:rPr>
              <a:t>40</a:t>
            </a:r>
            <a:r>
              <a:rPr lang="zh-CHT" altLang="en-US" sz="1700">
                <a:solidFill>
                  <a:srgbClr val="595959"/>
                </a:solidFill>
                <a:ea typeface="MS PGothic" charset="-128"/>
              </a:rPr>
              <a:t>歳</a:t>
            </a:r>
            <a:r>
              <a:rPr lang="en-US" altLang="zh-CHT" sz="1700">
                <a:solidFill>
                  <a:srgbClr val="595959"/>
                </a:solidFill>
                <a:ea typeface="MS PGothic" charset="-128"/>
              </a:rPr>
              <a:t>)</a:t>
            </a:r>
            <a:r>
              <a:rPr lang="zh-CHT" altLang="en-US" sz="1700">
                <a:solidFill>
                  <a:srgbClr val="595959"/>
                </a:solidFill>
                <a:ea typeface="MS PGothic" charset="-128"/>
              </a:rPr>
              <a:t>。</a:t>
            </a:r>
            <a:r>
              <a:rPr lang="en-US" altLang="en-US" sz="1700">
                <a:solidFill>
                  <a:srgbClr val="595959"/>
                </a:solidFill>
                <a:ea typeface="MS PGothic" charset="-128"/>
              </a:rPr>
              <a:t>墳墓沒有貴重珠寶</a:t>
            </a:r>
            <a:r>
              <a:rPr lang="zh-CHT" altLang="en-US" sz="1700">
                <a:solidFill>
                  <a:srgbClr val="595959"/>
                </a:solidFill>
                <a:ea typeface="MS PGothic" charset="-128"/>
              </a:rPr>
              <a:t>，可能是不容許裝飾品陪葬或當時的人對珠寶裝飾品沒有興趣。</a:t>
            </a:r>
            <a:endParaRPr lang="en-US" altLang="en-US" sz="1700">
              <a:solidFill>
                <a:srgbClr val="595959"/>
              </a:solidFill>
              <a:ea typeface="MS PGothic" charset="-128"/>
            </a:endParaRPr>
          </a:p>
        </p:txBody>
      </p:sp>
      <p:pic>
        <p:nvPicPr>
          <p:cNvPr id="7" name="Picture Placeholder 6" descr="new doc 6_2.jpg"/>
          <p:cNvPicPr>
            <a:picLocks noGrp="1" noChangeAspect="1"/>
          </p:cNvPicPr>
          <p:nvPr>
            <p:ph type="pic" sz="quarter" idx="13"/>
          </p:nvPr>
        </p:nvPicPr>
        <p:blipFill rotWithShape="1">
          <a:blip r:embed="rId2" cstate="print">
            <a:extLst/>
          </a:blip>
          <a:srcRect l="-13252" t="589" r="-10331" b="-8539"/>
          <a:stretch/>
        </p:blipFill>
        <p:spPr>
          <a:xfrm>
            <a:off x="-576057" y="112713"/>
            <a:ext cx="5416176" cy="7281509"/>
          </a:xfrm>
        </p:spPr>
      </p:pic>
      <p:pic>
        <p:nvPicPr>
          <p:cNvPr id="6" name="Picture Placeholder 5" descr="QUMRAN.gif"/>
          <p:cNvPicPr>
            <a:picLocks noGrp="1" noChangeAspect="1"/>
          </p:cNvPicPr>
          <p:nvPr>
            <p:ph type="pic" sz="quarter" idx="14"/>
          </p:nvPr>
        </p:nvPicPr>
        <p:blipFill>
          <a:blip r:embed="rId3" cstate="print">
            <a:extLst/>
          </a:blip>
          <a:srcRect t="15234" b="15234"/>
          <a:stretch>
            <a:fillRect/>
          </a:stretch>
        </p:blipFill>
        <p:spPr>
          <a:xfrm>
            <a:off x="93663" y="5072062"/>
            <a:ext cx="1997075" cy="1785938"/>
          </a:xfrm>
        </p:spPr>
      </p:pic>
      <p:pic>
        <p:nvPicPr>
          <p:cNvPr id="5" name="Picture Placeholder 4" descr="Sin título - 5.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4784" r="4784"/>
          <a:stretch>
            <a:fillRect/>
          </a:stretch>
        </p:blipFill>
        <p:spPr>
          <a:xfrm>
            <a:off x="2963863" y="0"/>
            <a:ext cx="1946275" cy="3052763"/>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05325" y="458788"/>
            <a:ext cx="4191000" cy="692150"/>
          </a:xfrm>
        </p:spPr>
        <p:txBody>
          <a:bodyPr/>
          <a:lstStyle/>
          <a:p>
            <a:r>
              <a:rPr lang="zh-CHT" altLang="en-US" sz="3600" b="1">
                <a:ea typeface="MS PGothic" charset="-128"/>
              </a:rPr>
              <a:t>死海古卷的發現</a:t>
            </a:r>
            <a:r>
              <a:rPr lang="en-US" altLang="zh-CHT" sz="3600" b="1">
                <a:ea typeface="MS PGothic" charset="-128"/>
              </a:rPr>
              <a:t/>
            </a:r>
            <a:br>
              <a:rPr lang="en-US" altLang="zh-CHT" sz="3600" b="1">
                <a:ea typeface="MS PGothic" charset="-128"/>
              </a:rPr>
            </a:br>
            <a:r>
              <a:rPr lang="en-US" altLang="zh-CHT" sz="3600" b="1">
                <a:ea typeface="MS PGothic" charset="-128"/>
              </a:rPr>
              <a:t>Qumran Caves</a:t>
            </a:r>
            <a:endParaRPr lang="en-US" altLang="en-US" sz="3600">
              <a:ea typeface="MS PGothic" charset="-128"/>
            </a:endParaRPr>
          </a:p>
        </p:txBody>
      </p:sp>
      <p:sp>
        <p:nvSpPr>
          <p:cNvPr id="3" name="Text Placeholder 2"/>
          <p:cNvSpPr>
            <a:spLocks noGrp="1"/>
          </p:cNvSpPr>
          <p:nvPr>
            <p:ph type="body" sz="half" idx="2"/>
          </p:nvPr>
        </p:nvSpPr>
        <p:spPr>
          <a:xfrm>
            <a:off x="4495800" y="1195388"/>
            <a:ext cx="4648200" cy="5645150"/>
          </a:xfrm>
        </p:spPr>
        <p:txBody>
          <a:bodyPr/>
          <a:lstStyle/>
          <a:p>
            <a:pPr>
              <a:lnSpc>
                <a:spcPct val="90000"/>
              </a:lnSpc>
            </a:pPr>
            <a:r>
              <a:rPr lang="zh-CHT" altLang="en-US" b="1" dirty="0">
                <a:solidFill>
                  <a:srgbClr val="595959"/>
                </a:solidFill>
                <a:ea typeface="MS PGothic" charset="-128"/>
              </a:rPr>
              <a:t>發現第一批古卷</a:t>
            </a:r>
            <a:endParaRPr lang="en-US" altLang="zh-CHT" b="1" dirty="0">
              <a:solidFill>
                <a:srgbClr val="595959"/>
              </a:solidFill>
              <a:ea typeface="MS PGothic" charset="-128"/>
            </a:endParaRPr>
          </a:p>
          <a:p>
            <a:pPr>
              <a:lnSpc>
                <a:spcPct val="90000"/>
              </a:lnSpc>
              <a:buFont typeface="Arial" charset="0"/>
              <a:buChar char="•"/>
            </a:pPr>
            <a:r>
              <a:rPr lang="en-US" altLang="zh-CHT" dirty="0">
                <a:solidFill>
                  <a:srgbClr val="595959"/>
                </a:solidFill>
                <a:ea typeface="MS PGothic" charset="-128"/>
              </a:rPr>
              <a:t>1947</a:t>
            </a:r>
            <a:r>
              <a:rPr lang="zh-CHT" altLang="en-US" dirty="0">
                <a:solidFill>
                  <a:srgbClr val="595959"/>
                </a:solidFill>
                <a:ea typeface="MS PGothic" charset="-128"/>
              </a:rPr>
              <a:t>年，兩位貝都因人</a:t>
            </a:r>
            <a:r>
              <a:rPr lang="en-US" altLang="zh-CHT" dirty="0">
                <a:solidFill>
                  <a:srgbClr val="595959"/>
                </a:solidFill>
                <a:ea typeface="MS PGothic" charset="-128"/>
              </a:rPr>
              <a:t>(Bedouin)[1]</a:t>
            </a:r>
            <a:r>
              <a:rPr lang="zh-CHT" altLang="en-US" dirty="0">
                <a:solidFill>
                  <a:srgbClr val="595959"/>
                </a:solidFill>
                <a:ea typeface="MS PGothic" charset="-128"/>
              </a:rPr>
              <a:t>，其中一位叫</a:t>
            </a:r>
            <a:r>
              <a:rPr lang="en-US" altLang="zh-CHT" dirty="0">
                <a:solidFill>
                  <a:srgbClr val="595959"/>
                </a:solidFill>
                <a:ea typeface="MS PGothic" charset="-128"/>
              </a:rPr>
              <a:t>Mohammad </a:t>
            </a:r>
            <a:r>
              <a:rPr lang="en-US" altLang="zh-CHT" dirty="0" err="1">
                <a:solidFill>
                  <a:srgbClr val="595959"/>
                </a:solidFill>
                <a:ea typeface="MS PGothic" charset="-128"/>
              </a:rPr>
              <a:t>edh-Dhib</a:t>
            </a:r>
            <a:r>
              <a:rPr lang="zh-CHT" altLang="en-US" dirty="0">
                <a:solidFill>
                  <a:srgbClr val="595959"/>
                </a:solidFill>
                <a:ea typeface="MS PGothic" charset="-128"/>
              </a:rPr>
              <a:t>，綽號「柴狼」。據稱「柴狼」正在昆蘭附近尋找一件迷羊，他把小石扔到一個山洞之內，以為小羊躲在裡面，會因為石塊的響聲受驚，便會從山洞出來。</a:t>
            </a:r>
            <a:endParaRPr lang="en-US" altLang="zh-CHT" dirty="0">
              <a:solidFill>
                <a:srgbClr val="595959"/>
              </a:solidFill>
              <a:ea typeface="MS PGothic" charset="-128"/>
            </a:endParaRPr>
          </a:p>
          <a:p>
            <a:pPr>
              <a:lnSpc>
                <a:spcPct val="90000"/>
              </a:lnSpc>
              <a:buFont typeface="Arial" charset="0"/>
              <a:buChar char="•"/>
            </a:pPr>
            <a:r>
              <a:rPr lang="zh-CHT" altLang="en-US" dirty="0">
                <a:solidFill>
                  <a:srgbClr val="595959"/>
                </a:solidFill>
                <a:ea typeface="MS PGothic" charset="-128"/>
              </a:rPr>
              <a:t>小石扔進山洞之後，「柴狼」卻聽到瓦器破裂的聲音，內進發現共</a:t>
            </a:r>
            <a:r>
              <a:rPr lang="en-US" altLang="zh-CHT" dirty="0">
                <a:solidFill>
                  <a:srgbClr val="595959"/>
                </a:solidFill>
                <a:ea typeface="MS PGothic" charset="-128"/>
              </a:rPr>
              <a:t>10</a:t>
            </a:r>
            <a:r>
              <a:rPr lang="zh-CHT" altLang="en-US" dirty="0">
                <a:solidFill>
                  <a:srgbClr val="595959"/>
                </a:solidFill>
                <a:ea typeface="MS PGothic" charset="-128"/>
              </a:rPr>
              <a:t>個圓柱形瓦瓶，</a:t>
            </a:r>
            <a:r>
              <a:rPr lang="en-US" altLang="zh-CHT" dirty="0">
                <a:solidFill>
                  <a:srgbClr val="595959"/>
                </a:solidFill>
                <a:ea typeface="MS PGothic" charset="-128"/>
              </a:rPr>
              <a:t>8</a:t>
            </a:r>
            <a:r>
              <a:rPr lang="zh-CHT" altLang="en-US" dirty="0">
                <a:solidFill>
                  <a:srgbClr val="595959"/>
                </a:solidFill>
                <a:ea typeface="MS PGothic" charset="-128"/>
              </a:rPr>
              <a:t>個是空瓶，第</a:t>
            </a:r>
            <a:r>
              <a:rPr lang="en-US" altLang="zh-CHT" dirty="0">
                <a:solidFill>
                  <a:srgbClr val="595959"/>
                </a:solidFill>
                <a:ea typeface="MS PGothic" charset="-128"/>
              </a:rPr>
              <a:t>9</a:t>
            </a:r>
            <a:r>
              <a:rPr lang="zh-CHT" altLang="en-US" dirty="0">
                <a:solidFill>
                  <a:srgbClr val="595959"/>
                </a:solidFill>
                <a:ea typeface="MS PGothic" charset="-128"/>
              </a:rPr>
              <a:t>個只藏有泥土，但是其中一個瓶內藏有</a:t>
            </a:r>
            <a:r>
              <a:rPr lang="en-US" altLang="zh-CHT" dirty="0">
                <a:solidFill>
                  <a:srgbClr val="595959"/>
                </a:solidFill>
                <a:ea typeface="MS PGothic" charset="-128"/>
              </a:rPr>
              <a:t>3</a:t>
            </a:r>
            <a:r>
              <a:rPr lang="zh-CHT" altLang="en-US" dirty="0">
                <a:solidFill>
                  <a:srgbClr val="595959"/>
                </a:solidFill>
                <a:ea typeface="MS PGothic" charset="-128"/>
              </a:rPr>
              <a:t>卷古手抄本，</a:t>
            </a:r>
            <a:r>
              <a:rPr lang="en-US" altLang="zh-CHT" dirty="0">
                <a:solidFill>
                  <a:srgbClr val="595959"/>
                </a:solidFill>
                <a:ea typeface="MS PGothic" charset="-128"/>
              </a:rPr>
              <a:t>2</a:t>
            </a:r>
            <a:r>
              <a:rPr lang="zh-CHT" altLang="en-US" dirty="0">
                <a:solidFill>
                  <a:srgbClr val="595959"/>
                </a:solidFill>
                <a:ea typeface="MS PGothic" charset="-128"/>
              </a:rPr>
              <a:t>卷由麻布包起，其後，貝都因人在山洞之中又發現另外</a:t>
            </a:r>
            <a:r>
              <a:rPr lang="en-US" altLang="zh-CHT" dirty="0">
                <a:solidFill>
                  <a:srgbClr val="595959"/>
                </a:solidFill>
                <a:ea typeface="MS PGothic" charset="-128"/>
              </a:rPr>
              <a:t>4</a:t>
            </a:r>
            <a:r>
              <a:rPr lang="zh-CHT" altLang="en-US" dirty="0">
                <a:solidFill>
                  <a:srgbClr val="595959"/>
                </a:solidFill>
                <a:ea typeface="MS PGothic" charset="-128"/>
              </a:rPr>
              <a:t>卷手抄本。因為古卷保存在瓦瓶之內，所以古卷大多是完整。</a:t>
            </a:r>
            <a:endParaRPr lang="en-US" altLang="zh-CHT" dirty="0">
              <a:solidFill>
                <a:srgbClr val="595959"/>
              </a:solidFill>
              <a:ea typeface="MS PGothic" charset="-128"/>
            </a:endParaRPr>
          </a:p>
          <a:p>
            <a:pPr>
              <a:lnSpc>
                <a:spcPct val="90000"/>
              </a:lnSpc>
              <a:buFont typeface="Arial" charset="0"/>
              <a:buChar char="•"/>
            </a:pPr>
            <a:r>
              <a:rPr lang="zh-CHT" altLang="en-US" dirty="0">
                <a:solidFill>
                  <a:srgbClr val="595959"/>
                </a:solidFill>
                <a:ea typeface="MS PGothic" charset="-128"/>
              </a:rPr>
              <a:t>埋藏在山洞之內約</a:t>
            </a:r>
            <a:r>
              <a:rPr lang="en-US" altLang="zh-CHT" dirty="0">
                <a:solidFill>
                  <a:srgbClr val="595959"/>
                </a:solidFill>
                <a:ea typeface="MS PGothic" charset="-128"/>
              </a:rPr>
              <a:t>2,000</a:t>
            </a:r>
            <a:r>
              <a:rPr lang="zh-CHT" altLang="en-US" dirty="0">
                <a:solidFill>
                  <a:srgbClr val="595959"/>
                </a:solidFill>
                <a:ea typeface="MS PGothic" charset="-128"/>
              </a:rPr>
              <a:t>年之後，頭一批的古卷重見天日，這首次發現，共有</a:t>
            </a:r>
            <a:r>
              <a:rPr lang="en-US" altLang="zh-CHT" dirty="0">
                <a:solidFill>
                  <a:srgbClr val="595959"/>
                </a:solidFill>
                <a:ea typeface="MS PGothic" charset="-128"/>
              </a:rPr>
              <a:t>7</a:t>
            </a:r>
            <a:r>
              <a:rPr lang="zh-CHT" altLang="en-US" dirty="0">
                <a:solidFill>
                  <a:srgbClr val="595959"/>
                </a:solidFill>
                <a:ea typeface="MS PGothic" charset="-128"/>
              </a:rPr>
              <a:t>份古卷。所以，這個山洞稱為一號</a:t>
            </a:r>
            <a:r>
              <a:rPr lang="en-US" altLang="zh-CHT" dirty="0">
                <a:solidFill>
                  <a:srgbClr val="595959"/>
                </a:solidFill>
                <a:ea typeface="MS PGothic" charset="-128"/>
              </a:rPr>
              <a:t>(Cave 1)</a:t>
            </a:r>
            <a:r>
              <a:rPr lang="zh-CHT" altLang="en-US" dirty="0">
                <a:solidFill>
                  <a:srgbClr val="595959"/>
                </a:solidFill>
                <a:ea typeface="MS PGothic" charset="-128"/>
              </a:rPr>
              <a:t>，位於昆蘭以北半里</a:t>
            </a:r>
            <a:r>
              <a:rPr lang="zh-CHT" altLang="en-US" dirty="0" smtClean="0">
                <a:solidFill>
                  <a:srgbClr val="595959"/>
                </a:solidFill>
                <a:ea typeface="MS PGothic" charset="-128"/>
              </a:rPr>
              <a:t>。</a:t>
            </a:r>
            <a:endParaRPr lang="en-US" altLang="zh-CHT" dirty="0">
              <a:solidFill>
                <a:srgbClr val="595959"/>
              </a:solidFill>
              <a:ea typeface="MS PGothic" charset="-128"/>
            </a:endParaRPr>
          </a:p>
          <a:p>
            <a:pPr>
              <a:lnSpc>
                <a:spcPct val="90000"/>
              </a:lnSpc>
              <a:buFont typeface="Arial" charset="0"/>
              <a:buChar char="•"/>
            </a:pPr>
            <a:endParaRPr lang="en-US" altLang="zh-CHT" dirty="0">
              <a:solidFill>
                <a:srgbClr val="595959"/>
              </a:solidFill>
              <a:ea typeface="MS PGothic" charset="-128"/>
            </a:endParaRPr>
          </a:p>
          <a:p>
            <a:pPr>
              <a:lnSpc>
                <a:spcPct val="90000"/>
              </a:lnSpc>
            </a:pPr>
            <a:endParaRPr lang="en-US" altLang="en-US" dirty="0">
              <a:solidFill>
                <a:srgbClr val="595959"/>
              </a:solidFill>
              <a:ea typeface="MS PGothic" charset="-128"/>
            </a:endParaRPr>
          </a:p>
        </p:txBody>
      </p:sp>
      <p:pic>
        <p:nvPicPr>
          <p:cNvPr id="11" name="Picture Placeholder 10" descr="P1020446.JPG"/>
          <p:cNvPicPr>
            <a:picLocks noGrp="1" noChangeAspect="1"/>
          </p:cNvPicPr>
          <p:nvPr>
            <p:ph type="pic" sz="quarter" idx="14"/>
          </p:nvPr>
        </p:nvPicPr>
        <p:blipFill>
          <a:blip r:embed="rId3" cstate="print"/>
          <a:srcRect l="27264" r="27264"/>
          <a:stretch>
            <a:fillRect/>
          </a:stretch>
        </p:blipFill>
        <p:spPr>
          <a:xfrm>
            <a:off x="2479675" y="84138"/>
            <a:ext cx="1679575" cy="2770187"/>
          </a:xfrm>
        </p:spPr>
      </p:pic>
      <p:pic>
        <p:nvPicPr>
          <p:cNvPr id="10" name="Picture Placeholder 9" descr="wolf.png"/>
          <p:cNvPicPr>
            <a:picLocks noGrp="1" noChangeAspect="1"/>
          </p:cNvPicPr>
          <p:nvPr>
            <p:ph type="pic" sz="quarter" idx="15"/>
          </p:nvPr>
        </p:nvPicPr>
        <p:blipFill>
          <a:blip r:embed="rId4" cstate="print"/>
          <a:srcRect t="5523" b="5523"/>
          <a:stretch>
            <a:fillRect/>
          </a:stretch>
        </p:blipFill>
        <p:spPr>
          <a:xfrm>
            <a:off x="269875" y="84138"/>
            <a:ext cx="2092325" cy="2770187"/>
          </a:xfrm>
        </p:spPr>
      </p:pic>
      <p:pic>
        <p:nvPicPr>
          <p:cNvPr id="6" name="Picture Placeholder 5" descr="cave1.jpg"/>
          <p:cNvPicPr>
            <a:picLocks noGrp="1" noChangeAspect="1"/>
          </p:cNvPicPr>
          <p:nvPr>
            <p:ph type="pic" sz="quarter" idx="13"/>
          </p:nvPr>
        </p:nvPicPr>
        <p:blipFill>
          <a:blip r:embed="rId5" cstate="print">
            <a:extLst/>
          </a:blip>
          <a:srcRect l="22547" r="22547"/>
          <a:stretch>
            <a:fillRect/>
          </a:stretch>
        </p:blipFill>
        <p:spPr>
          <a:xfrm>
            <a:off x="465138" y="3090863"/>
            <a:ext cx="3505200" cy="35052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41838" y="268288"/>
            <a:ext cx="4694237" cy="879475"/>
          </a:xfrm>
        </p:spPr>
        <p:txBody>
          <a:bodyPr/>
          <a:lstStyle/>
          <a:p>
            <a:pPr algn="ctr"/>
            <a:r>
              <a:rPr lang="en-US" altLang="zh-CHT" sz="3200">
                <a:ea typeface="MS PGothic" charset="-128"/>
              </a:rPr>
              <a:t>Qumran Cave 1 (1Q)</a:t>
            </a:r>
            <a:endParaRPr lang="en-US" altLang="en-US" sz="3200">
              <a:ea typeface="MS PGothic" charset="-128"/>
            </a:endParaRPr>
          </a:p>
        </p:txBody>
      </p:sp>
      <p:sp>
        <p:nvSpPr>
          <p:cNvPr id="15363" name="Text Placeholder 2"/>
          <p:cNvSpPr>
            <a:spLocks noGrp="1"/>
          </p:cNvSpPr>
          <p:nvPr>
            <p:ph type="body" sz="half" idx="2"/>
          </p:nvPr>
        </p:nvSpPr>
        <p:spPr>
          <a:xfrm>
            <a:off x="5051425" y="1260475"/>
            <a:ext cx="3635375" cy="5499100"/>
          </a:xfrm>
        </p:spPr>
        <p:txBody>
          <a:bodyPr/>
          <a:lstStyle/>
          <a:p>
            <a:pPr marL="457200" indent="-457200">
              <a:lnSpc>
                <a:spcPct val="80000"/>
              </a:lnSpc>
            </a:pPr>
            <a:endParaRPr lang="zh-CHT" altLang="en-US" sz="1600" dirty="0">
              <a:solidFill>
                <a:srgbClr val="595959"/>
              </a:solidFill>
              <a:ea typeface="MS PGothic" charset="-128"/>
            </a:endParaRPr>
          </a:p>
          <a:p>
            <a:pPr marL="457200" indent="-457200">
              <a:lnSpc>
                <a:spcPct val="80000"/>
              </a:lnSpc>
              <a:buFont typeface="Calisto MT" charset="0"/>
              <a:buAutoNum type="arabicPeriod"/>
            </a:pPr>
            <a:r>
              <a:rPr lang="zh-CHT" altLang="en-US" sz="1600" dirty="0">
                <a:solidFill>
                  <a:srgbClr val="595959"/>
                </a:solidFill>
                <a:ea typeface="MS PGothic" charset="-128"/>
              </a:rPr>
              <a:t>一卷完整的以賽亞書抄本</a:t>
            </a:r>
          </a:p>
          <a:p>
            <a:pPr marL="457200" indent="-457200">
              <a:lnSpc>
                <a:spcPct val="80000"/>
              </a:lnSpc>
              <a:buFont typeface="Calisto MT" charset="0"/>
              <a:buAutoNum type="arabicPeriod"/>
            </a:pPr>
            <a:r>
              <a:rPr lang="zh-CHT" altLang="en-US" sz="1600" dirty="0">
                <a:solidFill>
                  <a:srgbClr val="595959"/>
                </a:solidFill>
                <a:ea typeface="MS PGothic" charset="-128"/>
              </a:rPr>
              <a:t>一卷部份的以賽亞書抄本</a:t>
            </a:r>
          </a:p>
          <a:p>
            <a:pPr marL="457200" indent="-457200">
              <a:lnSpc>
                <a:spcPct val="80000"/>
              </a:lnSpc>
              <a:buFont typeface="Calisto MT" charset="0"/>
              <a:buAutoNum type="arabicPeriod"/>
            </a:pPr>
            <a:r>
              <a:rPr lang="zh-CHT" altLang="en-US" sz="1600" dirty="0">
                <a:solidFill>
                  <a:srgbClr val="595959"/>
                </a:solidFill>
                <a:ea typeface="MS PGothic" charset="-128"/>
              </a:rPr>
              <a:t>一份社群紀律抄本，稱為</a:t>
            </a:r>
            <a:r>
              <a:rPr lang="en-US" altLang="zh-CHT" sz="1600" dirty="0">
                <a:solidFill>
                  <a:srgbClr val="595959"/>
                </a:solidFill>
                <a:ea typeface="MS PGothic" charset="-128"/>
              </a:rPr>
              <a:t>Manual of Discipline (</a:t>
            </a:r>
            <a:r>
              <a:rPr lang="zh-CHT" altLang="en-US" sz="1600" dirty="0">
                <a:solidFill>
                  <a:srgbClr val="595959"/>
                </a:solidFill>
                <a:ea typeface="MS PGothic" charset="-128"/>
              </a:rPr>
              <a:t>紀律手冊</a:t>
            </a:r>
            <a:r>
              <a:rPr lang="en-US" altLang="zh-CHT" sz="1600" dirty="0">
                <a:solidFill>
                  <a:srgbClr val="595959"/>
                </a:solidFill>
                <a:ea typeface="MS PGothic" charset="-128"/>
              </a:rPr>
              <a:t>)</a:t>
            </a:r>
          </a:p>
          <a:p>
            <a:pPr marL="457200" indent="-457200">
              <a:lnSpc>
                <a:spcPct val="80000"/>
              </a:lnSpc>
              <a:buFont typeface="Calisto MT" charset="0"/>
              <a:buAutoNum type="arabicPeriod"/>
            </a:pPr>
            <a:r>
              <a:rPr lang="zh-CHT" altLang="en-US" sz="1600" dirty="0">
                <a:solidFill>
                  <a:srgbClr val="595959"/>
                </a:solidFill>
                <a:ea typeface="MS PGothic" charset="-128"/>
              </a:rPr>
              <a:t>一份哈巴谷書的</a:t>
            </a:r>
            <a:r>
              <a:rPr lang="en-US" altLang="zh-CHT" sz="1600" dirty="0" err="1">
                <a:solidFill>
                  <a:srgbClr val="595959"/>
                </a:solidFill>
                <a:ea typeface="MS PGothic" charset="-128"/>
              </a:rPr>
              <a:t>Pesher</a:t>
            </a:r>
            <a:r>
              <a:rPr lang="zh-CHT" altLang="en-US" sz="1600" dirty="0">
                <a:solidFill>
                  <a:srgbClr val="595959"/>
                </a:solidFill>
                <a:ea typeface="MS PGothic" charset="-128"/>
              </a:rPr>
              <a:t>，</a:t>
            </a:r>
            <a:r>
              <a:rPr lang="en-US" altLang="zh-CHT" sz="1600" dirty="0" err="1">
                <a:solidFill>
                  <a:srgbClr val="595959"/>
                </a:solidFill>
                <a:ea typeface="MS PGothic" charset="-128"/>
              </a:rPr>
              <a:t>Pesher</a:t>
            </a:r>
            <a:r>
              <a:rPr lang="zh-CHT" altLang="en-US" sz="1600" dirty="0">
                <a:solidFill>
                  <a:srgbClr val="595959"/>
                </a:solidFill>
                <a:ea typeface="MS PGothic" charset="-128"/>
              </a:rPr>
              <a:t>意思是解經</a:t>
            </a:r>
            <a:r>
              <a:rPr lang="en-US" altLang="zh-CHT" sz="1600" dirty="0">
                <a:solidFill>
                  <a:srgbClr val="595959"/>
                </a:solidFill>
                <a:ea typeface="MS PGothic" charset="-128"/>
              </a:rPr>
              <a:t>commentary</a:t>
            </a:r>
          </a:p>
          <a:p>
            <a:pPr marL="457200" indent="-457200">
              <a:lnSpc>
                <a:spcPct val="80000"/>
              </a:lnSpc>
              <a:buFont typeface="Calisto MT" charset="0"/>
              <a:buAutoNum type="arabicPeriod"/>
            </a:pPr>
            <a:r>
              <a:rPr lang="zh-CHT" altLang="en-US" sz="1600" dirty="0">
                <a:solidFill>
                  <a:srgbClr val="595959"/>
                </a:solidFill>
                <a:ea typeface="MS PGothic" charset="-128"/>
              </a:rPr>
              <a:t>一份戰卷</a:t>
            </a:r>
            <a:r>
              <a:rPr lang="en-US" altLang="zh-CHT" sz="1600" dirty="0">
                <a:solidFill>
                  <a:srgbClr val="595959"/>
                </a:solidFill>
                <a:ea typeface="MS PGothic" charset="-128"/>
              </a:rPr>
              <a:t>War Scroll</a:t>
            </a:r>
            <a:r>
              <a:rPr lang="zh-CHT" altLang="en-US" sz="1600" dirty="0">
                <a:solidFill>
                  <a:srgbClr val="595959"/>
                </a:solidFill>
                <a:ea typeface="MS PGothic" charset="-128"/>
              </a:rPr>
              <a:t>，內容是昆蘭的社群</a:t>
            </a:r>
            <a:r>
              <a:rPr lang="en-US" altLang="zh-CHT" sz="1600" dirty="0">
                <a:solidFill>
                  <a:srgbClr val="595959"/>
                </a:solidFill>
                <a:ea typeface="MS PGothic" charset="-128"/>
              </a:rPr>
              <a:t>(</a:t>
            </a:r>
            <a:r>
              <a:rPr lang="zh-CHT" altLang="en-US" sz="1600" dirty="0">
                <a:solidFill>
                  <a:srgbClr val="595959"/>
                </a:solidFill>
                <a:ea typeface="MS PGothic" charset="-128"/>
              </a:rPr>
              <a:t>一般認為是愛色尼人</a:t>
            </a:r>
            <a:r>
              <a:rPr lang="en-US" altLang="zh-CHT" sz="1600" dirty="0" err="1">
                <a:solidFill>
                  <a:srgbClr val="595959"/>
                </a:solidFill>
                <a:ea typeface="MS PGothic" charset="-128"/>
              </a:rPr>
              <a:t>Essenes</a:t>
            </a:r>
            <a:r>
              <a:rPr lang="en-US" altLang="zh-CHT" sz="1600" dirty="0">
                <a:solidFill>
                  <a:srgbClr val="595959"/>
                </a:solidFill>
                <a:ea typeface="MS PGothic" charset="-128"/>
              </a:rPr>
              <a:t>)</a:t>
            </a:r>
            <a:r>
              <a:rPr lang="zh-CHT" altLang="en-US" sz="1600" dirty="0">
                <a:solidFill>
                  <a:srgbClr val="595959"/>
                </a:solidFill>
                <a:ea typeface="MS PGothic" charset="-128"/>
              </a:rPr>
              <a:t>，自稱是光明之子，於主前</a:t>
            </a:r>
            <a:r>
              <a:rPr lang="en-US" altLang="zh-CHT" sz="1600" dirty="0">
                <a:solidFill>
                  <a:srgbClr val="595959"/>
                </a:solidFill>
                <a:ea typeface="MS PGothic" charset="-128"/>
              </a:rPr>
              <a:t>2-3</a:t>
            </a:r>
            <a:r>
              <a:rPr lang="zh-CHT" altLang="en-US" sz="1600" dirty="0">
                <a:solidFill>
                  <a:srgbClr val="595959"/>
                </a:solidFill>
                <a:ea typeface="MS PGothic" charset="-128"/>
              </a:rPr>
              <a:t>世紀，離開了腐敗的耶路撒冷宗教權威，遷徙到東面的曠野，定居在昆蘭；認為在未日彌賽亞出現之時，光明之子便會與黑暗之子</a:t>
            </a:r>
            <a:r>
              <a:rPr lang="en-US" altLang="zh-CHT" sz="1600" dirty="0">
                <a:solidFill>
                  <a:srgbClr val="595959"/>
                </a:solidFill>
                <a:ea typeface="MS PGothic" charset="-128"/>
              </a:rPr>
              <a:t>(</a:t>
            </a:r>
            <a:r>
              <a:rPr lang="zh-CHT" altLang="en-US" sz="1600" dirty="0">
                <a:solidFill>
                  <a:srgbClr val="595959"/>
                </a:solidFill>
                <a:ea typeface="MS PGothic" charset="-128"/>
              </a:rPr>
              <a:t>通通腐敗而不忠於主的人</a:t>
            </a:r>
            <a:r>
              <a:rPr lang="en-US" altLang="zh-CHT" sz="1600" dirty="0">
                <a:solidFill>
                  <a:srgbClr val="595959"/>
                </a:solidFill>
                <a:ea typeface="MS PGothic" charset="-128"/>
              </a:rPr>
              <a:t>)</a:t>
            </a:r>
            <a:r>
              <a:rPr lang="zh-CHT" altLang="en-US" sz="1600" dirty="0">
                <a:solidFill>
                  <a:srgbClr val="595959"/>
                </a:solidFill>
                <a:ea typeface="MS PGothic" charset="-128"/>
              </a:rPr>
              <a:t>打最後一場爭戰</a:t>
            </a:r>
          </a:p>
          <a:p>
            <a:pPr marL="457200" indent="-457200">
              <a:lnSpc>
                <a:spcPct val="80000"/>
              </a:lnSpc>
              <a:buFont typeface="Calisto MT" charset="0"/>
              <a:buAutoNum type="arabicPeriod"/>
            </a:pPr>
            <a:r>
              <a:rPr lang="zh-CHT" altLang="en-US" sz="1600" dirty="0">
                <a:solidFill>
                  <a:srgbClr val="595959"/>
                </a:solidFill>
                <a:ea typeface="MS PGothic" charset="-128"/>
              </a:rPr>
              <a:t>一份感謝詩</a:t>
            </a:r>
            <a:r>
              <a:rPr lang="en-US" altLang="zh-CHT" sz="1600" dirty="0">
                <a:solidFill>
                  <a:srgbClr val="595959"/>
                </a:solidFill>
                <a:ea typeface="MS PGothic" charset="-128"/>
              </a:rPr>
              <a:t>(Thanksgiving Hymns)</a:t>
            </a:r>
            <a:r>
              <a:rPr lang="zh-CHT" altLang="en-US" sz="1600" dirty="0">
                <a:solidFill>
                  <a:srgbClr val="595959"/>
                </a:solidFill>
                <a:ea typeface="MS PGothic" charset="-128"/>
              </a:rPr>
              <a:t>抄本；又稱詩卷</a:t>
            </a:r>
            <a:r>
              <a:rPr lang="en-US" altLang="zh-CHT" sz="1600" dirty="0">
                <a:solidFill>
                  <a:srgbClr val="595959"/>
                </a:solidFill>
                <a:ea typeface="MS PGothic" charset="-128"/>
              </a:rPr>
              <a:t>(Hymn Scroll)</a:t>
            </a:r>
            <a:r>
              <a:rPr lang="zh-CHT" altLang="en-US" sz="1600" dirty="0">
                <a:solidFill>
                  <a:srgbClr val="595959"/>
                </a:solidFill>
                <a:ea typeface="MS PGothic" charset="-128"/>
              </a:rPr>
              <a:t>，希伯來文</a:t>
            </a:r>
            <a:r>
              <a:rPr lang="en-US" altLang="zh-CHT" sz="1600" dirty="0" err="1">
                <a:solidFill>
                  <a:srgbClr val="595959"/>
                </a:solidFill>
                <a:ea typeface="MS PGothic" charset="-128"/>
              </a:rPr>
              <a:t>Hodayot</a:t>
            </a:r>
            <a:r>
              <a:rPr lang="en-US" altLang="zh-CHT" sz="1600" dirty="0">
                <a:solidFill>
                  <a:srgbClr val="595959"/>
                </a:solidFill>
                <a:ea typeface="MS PGothic" charset="-128"/>
              </a:rPr>
              <a:t> (</a:t>
            </a:r>
            <a:r>
              <a:rPr lang="zh-CHT" altLang="en-US" sz="1600" dirty="0" smtClean="0">
                <a:solidFill>
                  <a:srgbClr val="595959"/>
                </a:solidFill>
                <a:ea typeface="MS PGothic" charset="-128"/>
              </a:rPr>
              <a:t>左</a:t>
            </a:r>
            <a:r>
              <a:rPr lang="zh-TW" altLang="en-US" sz="1600" b="1" dirty="0" smtClean="0"/>
              <a:t>上</a:t>
            </a:r>
            <a:r>
              <a:rPr lang="en-US" altLang="zh-CHT" sz="1600" dirty="0" smtClean="0">
                <a:solidFill>
                  <a:srgbClr val="595959"/>
                </a:solidFill>
                <a:ea typeface="MS PGothic" charset="-128"/>
              </a:rPr>
              <a:t>)</a:t>
            </a:r>
            <a:endParaRPr lang="en-US" altLang="zh-CHT" sz="1600" dirty="0">
              <a:solidFill>
                <a:srgbClr val="595959"/>
              </a:solidFill>
              <a:ea typeface="MS PGothic" charset="-128"/>
            </a:endParaRPr>
          </a:p>
          <a:p>
            <a:pPr marL="457200" indent="-457200">
              <a:lnSpc>
                <a:spcPct val="80000"/>
              </a:lnSpc>
              <a:buFont typeface="Calisto MT" charset="0"/>
              <a:buAutoNum type="arabicPeriod"/>
            </a:pPr>
            <a:r>
              <a:rPr lang="zh-CHT" altLang="en-US" sz="1600" dirty="0">
                <a:solidFill>
                  <a:srgbClr val="595959"/>
                </a:solidFill>
                <a:ea typeface="MS PGothic" charset="-128"/>
              </a:rPr>
              <a:t>一卷創世記的偽經</a:t>
            </a:r>
            <a:r>
              <a:rPr lang="en-US" altLang="zh-CHT" sz="1600" dirty="0">
                <a:solidFill>
                  <a:srgbClr val="595959"/>
                </a:solidFill>
                <a:ea typeface="MS PGothic" charset="-128"/>
              </a:rPr>
              <a:t>(Genesis </a:t>
            </a:r>
            <a:r>
              <a:rPr lang="en-US" altLang="zh-CHT" sz="1600" dirty="0" err="1">
                <a:solidFill>
                  <a:srgbClr val="595959"/>
                </a:solidFill>
                <a:ea typeface="MS PGothic" charset="-128"/>
              </a:rPr>
              <a:t>Apocryphon</a:t>
            </a:r>
            <a:r>
              <a:rPr lang="en-US" altLang="zh-CHT" sz="1600" dirty="0">
                <a:solidFill>
                  <a:srgbClr val="595959"/>
                </a:solidFill>
                <a:ea typeface="MS PGothic" charset="-128"/>
              </a:rPr>
              <a:t>)</a:t>
            </a:r>
            <a:r>
              <a:rPr lang="zh-CHT" altLang="en-US" sz="1600" dirty="0">
                <a:solidFill>
                  <a:srgbClr val="595959"/>
                </a:solidFill>
                <a:ea typeface="MS PGothic" charset="-128"/>
              </a:rPr>
              <a:t>抄本，述說創世記的故事，加上許多想像力和憶測作品。</a:t>
            </a:r>
            <a:endParaRPr lang="en-US" altLang="en-US" sz="1600" dirty="0">
              <a:solidFill>
                <a:srgbClr val="595959"/>
              </a:solidFill>
              <a:ea typeface="MS PGothic" charset="-128"/>
            </a:endParaRPr>
          </a:p>
        </p:txBody>
      </p:sp>
      <p:pic>
        <p:nvPicPr>
          <p:cNvPr id="8" name="Picture Placeholder 7" descr="discovery.jpg"/>
          <p:cNvPicPr>
            <a:picLocks noGrp="1" noChangeAspect="1"/>
          </p:cNvPicPr>
          <p:nvPr>
            <p:ph type="pic" sz="quarter" idx="14"/>
          </p:nvPr>
        </p:nvPicPr>
        <p:blipFill>
          <a:blip r:embed="rId3" cstate="print"/>
          <a:srcRect l="5974" r="5974"/>
          <a:stretch>
            <a:fillRect/>
          </a:stretch>
        </p:blipFill>
        <p:spPr>
          <a:xfrm>
            <a:off x="2190764" y="80963"/>
            <a:ext cx="2762250" cy="1914525"/>
          </a:xfrm>
          <a:ln>
            <a:round/>
          </a:ln>
        </p:spPr>
      </p:pic>
      <p:pic>
        <p:nvPicPr>
          <p:cNvPr id="9" name="Picture Placeholder 8" descr="thanksgiving.jpg"/>
          <p:cNvPicPr>
            <a:picLocks noGrp="1" noChangeAspect="1"/>
          </p:cNvPicPr>
          <p:nvPr>
            <p:ph type="pic" sz="quarter" idx="15"/>
          </p:nvPr>
        </p:nvPicPr>
        <p:blipFill>
          <a:blip r:embed="rId4" cstate="print"/>
          <a:srcRect l="12687" r="12687"/>
          <a:stretch>
            <a:fillRect/>
          </a:stretch>
        </p:blipFill>
        <p:spPr>
          <a:xfrm>
            <a:off x="190500" y="831850"/>
            <a:ext cx="2092325" cy="2092325"/>
          </a:xfrm>
          <a:ln>
            <a:round/>
          </a:ln>
        </p:spPr>
      </p:pic>
      <p:pic>
        <p:nvPicPr>
          <p:cNvPr id="4" name="Picture Placeholder 3" descr="caves.jpg"/>
          <p:cNvPicPr>
            <a:picLocks noGrp="1" noChangeAspect="1"/>
          </p:cNvPicPr>
          <p:nvPr>
            <p:ph type="pic" sz="quarter" idx="13"/>
          </p:nvPr>
        </p:nvPicPr>
        <p:blipFill>
          <a:blip r:embed="rId5" cstate="print">
            <a:extLst/>
          </a:blip>
          <a:srcRect t="11810" b="11810"/>
          <a:stretch>
            <a:fillRect/>
          </a:stretch>
        </p:blipFill>
        <p:spPr>
          <a:xfrm>
            <a:off x="-335497" y="3090935"/>
            <a:ext cx="3952875" cy="3933825"/>
          </a:xfrm>
        </p:spPr>
      </p:pic>
      <p:pic>
        <p:nvPicPr>
          <p:cNvPr id="7" name="Picture Placeholder 7" descr="aerial_view_qumran.jpg"/>
          <p:cNvPicPr>
            <a:picLocks noChangeAspect="1"/>
          </p:cNvPicPr>
          <p:nvPr/>
        </p:nvPicPr>
        <p:blipFill>
          <a:blip r:embed="rId6" cstate="print">
            <a:extLst/>
          </a:blip>
          <a:srcRect l="16893" r="16893"/>
          <a:stretch>
            <a:fillRect/>
          </a:stretch>
        </p:blipFill>
        <p:spPr bwMode="auto">
          <a:xfrm>
            <a:off x="2651384" y="2098109"/>
            <a:ext cx="1931988" cy="2917825"/>
          </a:xfrm>
          <a:prstGeom prst="ellipse">
            <a:avLst/>
          </a:prstGeom>
          <a:noFill/>
          <a:ln w="28575">
            <a:solidFill>
              <a:schemeClr val="accent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81513" y="92075"/>
            <a:ext cx="4648200" cy="1076325"/>
          </a:xfrm>
        </p:spPr>
        <p:txBody>
          <a:bodyPr/>
          <a:lstStyle/>
          <a:p>
            <a:r>
              <a:rPr lang="en-US" altLang="en-US" sz="3600">
                <a:ea typeface="MS PGothic" charset="-128"/>
              </a:rPr>
              <a:t>Qumran Caves </a:t>
            </a:r>
            <a:br>
              <a:rPr lang="en-US" altLang="en-US" sz="3600">
                <a:ea typeface="MS PGothic" charset="-128"/>
              </a:rPr>
            </a:br>
            <a:r>
              <a:rPr lang="en-US" altLang="en-US" sz="3600">
                <a:ea typeface="MS PGothic" charset="-128"/>
              </a:rPr>
              <a:t>2Q to 5Q</a:t>
            </a:r>
          </a:p>
        </p:txBody>
      </p:sp>
      <p:sp>
        <p:nvSpPr>
          <p:cNvPr id="16387" name="Text Placeholder 2"/>
          <p:cNvSpPr>
            <a:spLocks noGrp="1"/>
          </p:cNvSpPr>
          <p:nvPr>
            <p:ph type="body" sz="half" idx="2"/>
          </p:nvPr>
        </p:nvSpPr>
        <p:spPr>
          <a:xfrm>
            <a:off x="4673600" y="1260475"/>
            <a:ext cx="4367213" cy="5597525"/>
          </a:xfrm>
        </p:spPr>
        <p:txBody>
          <a:bodyPr/>
          <a:lstStyle/>
          <a:p>
            <a:pPr>
              <a:lnSpc>
                <a:spcPct val="80000"/>
              </a:lnSpc>
            </a:pPr>
            <a:r>
              <a:rPr lang="en-US" altLang="en-US" sz="1600" b="1" dirty="0">
                <a:solidFill>
                  <a:srgbClr val="595959"/>
                </a:solidFill>
                <a:ea typeface="MS PGothic" charset="-128"/>
              </a:rPr>
              <a:t>Qumran Cave 2 (2Q)</a:t>
            </a:r>
          </a:p>
          <a:p>
            <a:pPr>
              <a:lnSpc>
                <a:spcPct val="80000"/>
              </a:lnSpc>
            </a:pPr>
            <a:r>
              <a:rPr lang="en-US" altLang="en-US" sz="1600" dirty="0">
                <a:solidFill>
                  <a:srgbClr val="595959"/>
                </a:solidFill>
                <a:ea typeface="MS PGothic" charset="-128"/>
              </a:rPr>
              <a:t> –1952年由貝都因人所發現</a:t>
            </a:r>
            <a:r>
              <a:rPr lang="zh-CHT" altLang="en-US" sz="1600" dirty="0">
                <a:solidFill>
                  <a:srgbClr val="595959"/>
                </a:solidFill>
                <a:ea typeface="MS PGothic" charset="-128"/>
              </a:rPr>
              <a:t>，當中發掘出多本經卷的殘片，如摩西五經、耶利米書、詩篇及其他僞典經卷如禧年書和以諾書。</a:t>
            </a:r>
            <a:endParaRPr lang="en-US" altLang="ja-JP" sz="1600" dirty="0">
              <a:solidFill>
                <a:srgbClr val="595959"/>
              </a:solidFill>
              <a:ea typeface="MS PGothic" charset="-128"/>
            </a:endParaRPr>
          </a:p>
          <a:p>
            <a:pPr>
              <a:lnSpc>
                <a:spcPct val="80000"/>
              </a:lnSpc>
            </a:pPr>
            <a:r>
              <a:rPr lang="en-US" altLang="en-US" sz="1600" b="1" dirty="0">
                <a:solidFill>
                  <a:srgbClr val="595959"/>
                </a:solidFill>
                <a:ea typeface="MS PGothic" charset="-128"/>
              </a:rPr>
              <a:t>Qumran Cave 3 (3Q) </a:t>
            </a:r>
          </a:p>
          <a:p>
            <a:pPr>
              <a:lnSpc>
                <a:spcPct val="80000"/>
              </a:lnSpc>
            </a:pPr>
            <a:r>
              <a:rPr lang="en-US" altLang="en-US" sz="1600" dirty="0">
                <a:solidFill>
                  <a:srgbClr val="595959"/>
                </a:solidFill>
                <a:ea typeface="MS PGothic" charset="-128"/>
              </a:rPr>
              <a:t>– 1952年由考古學家所發現</a:t>
            </a:r>
            <a:r>
              <a:rPr lang="zh-CHT" altLang="en-US" sz="1600" dirty="0">
                <a:solidFill>
                  <a:srgbClr val="595959"/>
                </a:solidFill>
                <a:ea typeface="MS PGothic" charset="-128"/>
              </a:rPr>
              <a:t>，當中發掘出兩塊獨特的銅卷（</a:t>
            </a:r>
            <a:r>
              <a:rPr lang="en-US" altLang="ja-JP" sz="1600" dirty="0">
                <a:solidFill>
                  <a:srgbClr val="595959"/>
                </a:solidFill>
                <a:ea typeface="MS PGothic" charset="-128"/>
              </a:rPr>
              <a:t>copper Scroll</a:t>
            </a:r>
            <a:r>
              <a:rPr lang="zh-CHT" altLang="en-US" sz="1600" dirty="0">
                <a:solidFill>
                  <a:srgbClr val="595959"/>
                </a:solidFill>
                <a:ea typeface="MS PGothic" charset="-128"/>
              </a:rPr>
              <a:t>）列出在猶大曠野和耶路撒冷地可能埋藏聖殿的寶物的所在地點。</a:t>
            </a:r>
            <a:r>
              <a:rPr lang="en-US" altLang="zh-CHT" sz="1600" dirty="0">
                <a:solidFill>
                  <a:srgbClr val="595959"/>
                </a:solidFill>
                <a:ea typeface="MS PGothic" charset="-128"/>
              </a:rPr>
              <a:t> 跟據</a:t>
            </a:r>
            <a:r>
              <a:rPr lang="zh-CHT" altLang="en-US" sz="1600" dirty="0">
                <a:solidFill>
                  <a:srgbClr val="595959"/>
                </a:solidFill>
                <a:ea typeface="MS PGothic" charset="-128"/>
              </a:rPr>
              <a:t>銅卷上的資料，寶物包括金、銀、銅及芳烴。除銅卷外，</a:t>
            </a:r>
            <a:r>
              <a:rPr lang="en-US" altLang="zh-CHT" sz="1600" dirty="0">
                <a:solidFill>
                  <a:srgbClr val="595959"/>
                </a:solidFill>
                <a:ea typeface="MS PGothic" charset="-128"/>
              </a:rPr>
              <a:t>Cave 3</a:t>
            </a:r>
            <a:r>
              <a:rPr lang="en-US" altLang="en-US" sz="1600" dirty="0">
                <a:solidFill>
                  <a:srgbClr val="595959"/>
                </a:solidFill>
                <a:ea typeface="MS PGothic" charset="-128"/>
              </a:rPr>
              <a:t>多卷經卷及非經卷的殘片</a:t>
            </a:r>
            <a:r>
              <a:rPr lang="zh-CHT" altLang="en-US" sz="1600" dirty="0">
                <a:solidFill>
                  <a:srgbClr val="595959"/>
                </a:solidFill>
                <a:ea typeface="MS PGothic" charset="-128"/>
              </a:rPr>
              <a:t>，當中包括一本禧年書抄本。</a:t>
            </a:r>
            <a:endParaRPr lang="en-US" altLang="zh-CHT" sz="1600" dirty="0">
              <a:solidFill>
                <a:srgbClr val="595959"/>
              </a:solidFill>
              <a:ea typeface="MS PGothic" charset="-128"/>
            </a:endParaRPr>
          </a:p>
          <a:p>
            <a:pPr>
              <a:lnSpc>
                <a:spcPct val="80000"/>
              </a:lnSpc>
            </a:pPr>
            <a:r>
              <a:rPr lang="en-US" altLang="en-US" sz="1600" b="1" dirty="0">
                <a:solidFill>
                  <a:srgbClr val="595959"/>
                </a:solidFill>
                <a:ea typeface="MS PGothic" charset="-128"/>
              </a:rPr>
              <a:t>Qumran Cave 4 (4Q)</a:t>
            </a:r>
          </a:p>
          <a:p>
            <a:pPr>
              <a:lnSpc>
                <a:spcPct val="80000"/>
              </a:lnSpc>
            </a:pPr>
            <a:r>
              <a:rPr lang="en-US" altLang="en-US" sz="1600" dirty="0">
                <a:solidFill>
                  <a:srgbClr val="595959"/>
                </a:solidFill>
                <a:ea typeface="MS PGothic" charset="-128"/>
              </a:rPr>
              <a:t> – 1952年由貝都因尋寶家所發現</a:t>
            </a:r>
            <a:r>
              <a:rPr lang="zh-CHT" altLang="en-US" sz="1600" dirty="0">
                <a:solidFill>
                  <a:srgbClr val="595959"/>
                </a:solidFill>
                <a:ea typeface="MS PGothic" charset="-128"/>
              </a:rPr>
              <a:t>，</a:t>
            </a:r>
            <a:r>
              <a:rPr lang="en-US" altLang="zh-CHT" sz="1600" dirty="0">
                <a:solidFill>
                  <a:srgbClr val="595959"/>
                </a:solidFill>
                <a:ea typeface="MS PGothic" charset="-128"/>
              </a:rPr>
              <a:t>Cave 4 </a:t>
            </a:r>
            <a:r>
              <a:rPr lang="zh-CHT" altLang="en-US" sz="1600" dirty="0">
                <a:solidFill>
                  <a:srgbClr val="595959"/>
                </a:solidFill>
                <a:ea typeface="MS PGothic" charset="-128"/>
              </a:rPr>
              <a:t>內藏過百古卷（上千碎片），是最為有名的</a:t>
            </a:r>
            <a:r>
              <a:rPr lang="en-US" altLang="zh-CHT" sz="1600" dirty="0">
                <a:solidFill>
                  <a:srgbClr val="595959"/>
                </a:solidFill>
                <a:ea typeface="MS PGothic" charset="-128"/>
              </a:rPr>
              <a:t>洞</a:t>
            </a:r>
            <a:r>
              <a:rPr lang="zh-CHT" altLang="en-US" sz="1600" dirty="0">
                <a:solidFill>
                  <a:srgbClr val="595959"/>
                </a:solidFill>
                <a:ea typeface="MS PGothic" charset="-128"/>
              </a:rPr>
              <a:t>穴（遊客能</a:t>
            </a:r>
            <a:r>
              <a:rPr lang="en-US" altLang="en-US" sz="1600" dirty="0">
                <a:solidFill>
                  <a:srgbClr val="595959"/>
                </a:solidFill>
                <a:ea typeface="MS PGothic" charset="-128"/>
              </a:rPr>
              <a:t>眺望到的</a:t>
            </a:r>
            <a:r>
              <a:rPr lang="zh-CHT" altLang="en-US" sz="1600" dirty="0">
                <a:solidFill>
                  <a:srgbClr val="595959"/>
                </a:solidFill>
                <a:ea typeface="MS PGothic" charset="-128"/>
              </a:rPr>
              <a:t>）。當中</a:t>
            </a:r>
            <a:r>
              <a:rPr lang="en-US" altLang="zh-CHT" sz="1600" dirty="0">
                <a:solidFill>
                  <a:srgbClr val="595959"/>
                </a:solidFill>
                <a:ea typeface="MS PGothic" charset="-128"/>
              </a:rPr>
              <a:t>75%</a:t>
            </a:r>
            <a:r>
              <a:rPr lang="zh-CHT" altLang="en-US" sz="1600" dirty="0">
                <a:solidFill>
                  <a:srgbClr val="595959"/>
                </a:solidFill>
                <a:ea typeface="MS PGothic" charset="-128"/>
              </a:rPr>
              <a:t>的昆蘭死海古卷文文物是從</a:t>
            </a:r>
            <a:r>
              <a:rPr lang="en-US" altLang="zh-CHT" sz="1600" dirty="0">
                <a:solidFill>
                  <a:srgbClr val="595959"/>
                </a:solidFill>
                <a:ea typeface="MS PGothic" charset="-128"/>
              </a:rPr>
              <a:t>Cave4</a:t>
            </a:r>
            <a:r>
              <a:rPr lang="zh-CHT" altLang="en-US" sz="1600" dirty="0">
                <a:solidFill>
                  <a:srgbClr val="595959"/>
                </a:solidFill>
                <a:ea typeface="MS PGothic" charset="-128"/>
              </a:rPr>
              <a:t>而來，包括有部分經卷和作者不明的書卷、經書注解（</a:t>
            </a:r>
            <a:r>
              <a:rPr lang="en-US" altLang="ja-JP" sz="1600" dirty="0">
                <a:solidFill>
                  <a:srgbClr val="595959"/>
                </a:solidFill>
                <a:ea typeface="MS PGothic" charset="-128"/>
              </a:rPr>
              <a:t>biblical commentaries</a:t>
            </a:r>
            <a:r>
              <a:rPr lang="zh-CHT" altLang="en-US" sz="1600" dirty="0">
                <a:solidFill>
                  <a:srgbClr val="595959"/>
                </a:solidFill>
                <a:ea typeface="MS PGothic" charset="-128"/>
              </a:rPr>
              <a:t>）、猶太律法文獻、禱文、宗派文獻（</a:t>
            </a:r>
            <a:r>
              <a:rPr lang="en-US" altLang="ja-JP" sz="1600" dirty="0">
                <a:solidFill>
                  <a:srgbClr val="595959"/>
                </a:solidFill>
                <a:ea typeface="MS PGothic" charset="-128"/>
              </a:rPr>
              <a:t>sectarian texts</a:t>
            </a:r>
            <a:r>
              <a:rPr lang="zh-CHT" altLang="en-US" sz="1600" dirty="0">
                <a:solidFill>
                  <a:srgbClr val="595959"/>
                </a:solidFill>
                <a:ea typeface="MS PGothic" charset="-128"/>
              </a:rPr>
              <a:t>）、經文盒（</a:t>
            </a:r>
            <a:r>
              <a:rPr lang="en-US" altLang="ja-JP" sz="1600" dirty="0" err="1">
                <a:solidFill>
                  <a:srgbClr val="595959"/>
                </a:solidFill>
                <a:ea typeface="MS PGothic" charset="-128"/>
              </a:rPr>
              <a:t>tefillin</a:t>
            </a:r>
            <a:r>
              <a:rPr lang="zh-CHT" altLang="en-US" sz="1600" dirty="0">
                <a:solidFill>
                  <a:srgbClr val="595959"/>
                </a:solidFill>
                <a:ea typeface="MS PGothic" charset="-128"/>
              </a:rPr>
              <a:t>）和門框經文盒（</a:t>
            </a:r>
            <a:r>
              <a:rPr lang="en-US" altLang="ja-JP" sz="1600" dirty="0">
                <a:solidFill>
                  <a:srgbClr val="595959"/>
                </a:solidFill>
                <a:ea typeface="MS PGothic" charset="-128"/>
              </a:rPr>
              <a:t>mezuzah</a:t>
            </a:r>
            <a:r>
              <a:rPr lang="zh-CHT" altLang="en-US" sz="1600" dirty="0">
                <a:solidFill>
                  <a:srgbClr val="595959"/>
                </a:solidFill>
                <a:ea typeface="MS PGothic" charset="-128"/>
              </a:rPr>
              <a:t>）。因為非常殘碎，所以解構和翻譯亦非常困難。</a:t>
            </a:r>
            <a:endParaRPr lang="en-US" altLang="ja-JP" sz="1600" dirty="0">
              <a:solidFill>
                <a:srgbClr val="595959"/>
              </a:solidFill>
              <a:ea typeface="MS PGothic" charset="-128"/>
            </a:endParaRPr>
          </a:p>
          <a:p>
            <a:pPr>
              <a:lnSpc>
                <a:spcPct val="80000"/>
              </a:lnSpc>
            </a:pPr>
            <a:r>
              <a:rPr lang="en-US" altLang="en-US" sz="1600" b="1" dirty="0">
                <a:solidFill>
                  <a:srgbClr val="595959"/>
                </a:solidFill>
                <a:ea typeface="MS PGothic" charset="-128"/>
              </a:rPr>
              <a:t>Qumran Cave 5 (5Q) </a:t>
            </a:r>
          </a:p>
          <a:p>
            <a:pPr>
              <a:lnSpc>
                <a:spcPct val="80000"/>
              </a:lnSpc>
            </a:pPr>
            <a:r>
              <a:rPr lang="en-US" altLang="en-US" sz="1600" dirty="0">
                <a:solidFill>
                  <a:srgbClr val="595959"/>
                </a:solidFill>
                <a:ea typeface="MS PGothic" charset="-128"/>
              </a:rPr>
              <a:t>– 1952年由考古學家所發現</a:t>
            </a:r>
            <a:r>
              <a:rPr lang="zh-CHT" altLang="en-US" sz="1600" dirty="0">
                <a:solidFill>
                  <a:srgbClr val="595959"/>
                </a:solidFill>
                <a:ea typeface="MS PGothic" charset="-128"/>
              </a:rPr>
              <a:t>，當中發掘出</a:t>
            </a:r>
            <a:r>
              <a:rPr lang="en-US" altLang="zh-CHT" sz="1600" dirty="0">
                <a:solidFill>
                  <a:srgbClr val="595959"/>
                </a:solidFill>
                <a:ea typeface="MS PGothic" charset="-128"/>
              </a:rPr>
              <a:t>25</a:t>
            </a:r>
            <a:r>
              <a:rPr lang="zh-CHT" altLang="en-US" sz="1600" dirty="0">
                <a:solidFill>
                  <a:srgbClr val="595959"/>
                </a:solidFill>
                <a:ea typeface="MS PGothic" charset="-128"/>
              </a:rPr>
              <a:t>卷羊皮紙捲軸碎片，包括有經卷和宗派文獻（</a:t>
            </a:r>
            <a:r>
              <a:rPr lang="en-US" altLang="ja-JP" sz="1600" dirty="0">
                <a:solidFill>
                  <a:srgbClr val="595959"/>
                </a:solidFill>
                <a:ea typeface="MS PGothic" charset="-128"/>
              </a:rPr>
              <a:t>biblical and sectarian texts</a:t>
            </a:r>
            <a:r>
              <a:rPr lang="zh-CHT" altLang="en-US" sz="1600" dirty="0">
                <a:solidFill>
                  <a:srgbClr val="595959"/>
                </a:solidFill>
                <a:ea typeface="MS PGothic" charset="-128"/>
              </a:rPr>
              <a:t>）。</a:t>
            </a:r>
            <a:endParaRPr lang="en-US" altLang="en-US" sz="1600" dirty="0">
              <a:solidFill>
                <a:srgbClr val="595959"/>
              </a:solidFill>
              <a:ea typeface="MS PGothic" charset="-128"/>
            </a:endParaRPr>
          </a:p>
        </p:txBody>
      </p:sp>
      <p:pic>
        <p:nvPicPr>
          <p:cNvPr id="8" name="Picture Placeholder 7" descr="caves.jpg"/>
          <p:cNvPicPr>
            <a:picLocks noGrp="1" noChangeAspect="1"/>
          </p:cNvPicPr>
          <p:nvPr>
            <p:ph type="pic" sz="quarter" idx="13"/>
          </p:nvPr>
        </p:nvPicPr>
        <p:blipFill>
          <a:blip r:embed="rId3" cstate="print">
            <a:extLst/>
          </a:blip>
          <a:srcRect l="3896" r="3896"/>
          <a:stretch>
            <a:fillRect/>
          </a:stretch>
        </p:blipFill>
        <p:spPr>
          <a:xfrm>
            <a:off x="2070667" y="3358229"/>
            <a:ext cx="2466497" cy="3485268"/>
          </a:xfrm>
        </p:spPr>
      </p:pic>
      <p:pic>
        <p:nvPicPr>
          <p:cNvPr id="17" name="Picture Placeholder 16" descr="Part_of_Qumran_Copper_Scroll_(2).jpg"/>
          <p:cNvPicPr>
            <a:picLocks noGrp="1" noChangeAspect="1"/>
          </p:cNvPicPr>
          <p:nvPr>
            <p:ph type="pic" sz="quarter" idx="14"/>
          </p:nvPr>
        </p:nvPicPr>
        <p:blipFill>
          <a:blip r:embed="rId4" cstate="print">
            <a:extLst/>
          </a:blip>
          <a:stretch>
            <a:fillRect/>
          </a:stretch>
        </p:blipFill>
        <p:spPr>
          <a:xfrm>
            <a:off x="0" y="2108542"/>
            <a:ext cx="2447449" cy="2990711"/>
          </a:xfrm>
        </p:spPr>
      </p:pic>
      <p:pic>
        <p:nvPicPr>
          <p:cNvPr id="9" name="Picture Placeholder 8" descr="copper_scroll.jpg"/>
          <p:cNvPicPr>
            <a:picLocks noGrp="1" noChangeAspect="1"/>
          </p:cNvPicPr>
          <p:nvPr>
            <p:ph type="pic" sz="quarter" idx="15"/>
          </p:nvPr>
        </p:nvPicPr>
        <p:blipFill>
          <a:blip r:embed="rId5" cstate="print"/>
          <a:stretch>
            <a:fillRect/>
          </a:stretch>
        </p:blipFill>
        <p:spPr>
          <a:xfrm>
            <a:off x="469639" y="187611"/>
            <a:ext cx="3709955" cy="2036975"/>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81513" y="92075"/>
            <a:ext cx="4648200" cy="1076325"/>
          </a:xfrm>
        </p:spPr>
        <p:txBody>
          <a:bodyPr/>
          <a:lstStyle/>
          <a:p>
            <a:r>
              <a:rPr lang="en-US" altLang="en-US" sz="3600">
                <a:ea typeface="MS PGothic" charset="-128"/>
              </a:rPr>
              <a:t>Qumran Caves </a:t>
            </a:r>
            <a:br>
              <a:rPr lang="en-US" altLang="en-US" sz="3600">
                <a:ea typeface="MS PGothic" charset="-128"/>
              </a:rPr>
            </a:br>
            <a:r>
              <a:rPr lang="en-US" altLang="en-US" sz="3600">
                <a:ea typeface="MS PGothic" charset="-128"/>
              </a:rPr>
              <a:t>6Q to 11Q</a:t>
            </a:r>
          </a:p>
        </p:txBody>
      </p:sp>
      <p:sp>
        <p:nvSpPr>
          <p:cNvPr id="17411" name="Text Placeholder 2"/>
          <p:cNvSpPr>
            <a:spLocks noGrp="1"/>
          </p:cNvSpPr>
          <p:nvPr>
            <p:ph type="body" sz="half" idx="2"/>
          </p:nvPr>
        </p:nvSpPr>
        <p:spPr>
          <a:xfrm>
            <a:off x="4673600" y="1260475"/>
            <a:ext cx="4367213" cy="5499100"/>
          </a:xfrm>
        </p:spPr>
        <p:txBody>
          <a:bodyPr>
            <a:normAutofit fontScale="85000" lnSpcReduction="20000"/>
          </a:bodyPr>
          <a:lstStyle/>
          <a:p>
            <a:pPr>
              <a:lnSpc>
                <a:spcPct val="110000"/>
              </a:lnSpc>
            </a:pPr>
            <a:r>
              <a:rPr lang="en-US" altLang="en-US" sz="1600" b="1" dirty="0">
                <a:solidFill>
                  <a:srgbClr val="595959"/>
                </a:solidFill>
                <a:ea typeface="MS PGothic" charset="-128"/>
              </a:rPr>
              <a:t>Qumran Cave 6 (6Q) </a:t>
            </a:r>
            <a:r>
              <a:rPr lang="en-US" altLang="en-US" sz="1600" b="1" dirty="0" smtClean="0">
                <a:solidFill>
                  <a:srgbClr val="595959"/>
                </a:solidFill>
                <a:ea typeface="MS PGothic" charset="-128"/>
              </a:rPr>
              <a:t/>
            </a:r>
            <a:br>
              <a:rPr lang="en-US" altLang="en-US" sz="1600" b="1" dirty="0" smtClean="0">
                <a:solidFill>
                  <a:srgbClr val="595959"/>
                </a:solidFill>
                <a:ea typeface="MS PGothic" charset="-128"/>
              </a:rPr>
            </a:br>
            <a:r>
              <a:rPr lang="en-US" altLang="en-US" sz="1600" dirty="0" smtClean="0">
                <a:solidFill>
                  <a:srgbClr val="595959"/>
                </a:solidFill>
                <a:ea typeface="MS PGothic" charset="-128"/>
              </a:rPr>
              <a:t>– </a:t>
            </a:r>
            <a:r>
              <a:rPr lang="en-US" altLang="en-US" sz="1600" dirty="0">
                <a:solidFill>
                  <a:srgbClr val="595959"/>
                </a:solidFill>
                <a:ea typeface="MS PGothic" charset="-128"/>
              </a:rPr>
              <a:t>1952年由貝都因人所發現</a:t>
            </a:r>
            <a:r>
              <a:rPr lang="zh-CHT" altLang="en-US" sz="1600" dirty="0">
                <a:solidFill>
                  <a:srgbClr val="595959"/>
                </a:solidFill>
                <a:ea typeface="MS PGothic" charset="-128"/>
              </a:rPr>
              <a:t>，當中發掘出</a:t>
            </a:r>
            <a:r>
              <a:rPr lang="en-US" altLang="zh-CHT" sz="1600" dirty="0">
                <a:solidFill>
                  <a:srgbClr val="595959"/>
                </a:solidFill>
                <a:ea typeface="MS PGothic" charset="-128"/>
              </a:rPr>
              <a:t>31</a:t>
            </a:r>
            <a:r>
              <a:rPr lang="zh-CHT" altLang="en-US" sz="1600" dirty="0">
                <a:solidFill>
                  <a:srgbClr val="595959"/>
                </a:solidFill>
                <a:ea typeface="MS PGothic" charset="-128"/>
              </a:rPr>
              <a:t>卷紙莎草捲軸碎片，包括有經卷、詩歌和宗派文獻。這是遊客最容易到達的細小洞穴。</a:t>
            </a:r>
            <a:endParaRPr lang="en-US" altLang="ja-JP" sz="1600" dirty="0">
              <a:solidFill>
                <a:srgbClr val="595959"/>
              </a:solidFill>
              <a:ea typeface="MS PGothic" charset="-128"/>
            </a:endParaRPr>
          </a:p>
          <a:p>
            <a:pPr>
              <a:lnSpc>
                <a:spcPct val="110000"/>
              </a:lnSpc>
            </a:pPr>
            <a:r>
              <a:rPr lang="en-US" altLang="en-US" sz="1600" b="1" dirty="0">
                <a:solidFill>
                  <a:srgbClr val="595959"/>
                </a:solidFill>
                <a:ea typeface="MS PGothic" charset="-128"/>
              </a:rPr>
              <a:t>Caves 7-10 (7Q, 8Q, 9Q, 10Q) </a:t>
            </a:r>
            <a:r>
              <a:rPr lang="en-US" altLang="en-US" sz="1600" b="1" dirty="0" smtClean="0">
                <a:solidFill>
                  <a:srgbClr val="595959"/>
                </a:solidFill>
                <a:ea typeface="MS PGothic" charset="-128"/>
              </a:rPr>
              <a:t/>
            </a:r>
            <a:br>
              <a:rPr lang="en-US" altLang="en-US" sz="1600" b="1" dirty="0" smtClean="0">
                <a:solidFill>
                  <a:srgbClr val="595959"/>
                </a:solidFill>
                <a:ea typeface="MS PGothic" charset="-128"/>
              </a:rPr>
            </a:br>
            <a:r>
              <a:rPr lang="en-US" altLang="en-US" sz="1600" dirty="0" smtClean="0">
                <a:solidFill>
                  <a:srgbClr val="595959"/>
                </a:solidFill>
                <a:ea typeface="MS PGothic" charset="-128"/>
              </a:rPr>
              <a:t>– </a:t>
            </a:r>
            <a:r>
              <a:rPr lang="en-US" altLang="en-US" sz="1600" dirty="0">
                <a:solidFill>
                  <a:srgbClr val="595959"/>
                </a:solidFill>
                <a:ea typeface="MS PGothic" charset="-128"/>
              </a:rPr>
              <a:t>1955年由考古學家所發現</a:t>
            </a:r>
            <a:r>
              <a:rPr lang="zh-CHT" altLang="en-US" sz="1600" dirty="0">
                <a:solidFill>
                  <a:srgbClr val="595959"/>
                </a:solidFill>
                <a:ea typeface="MS PGothic" charset="-128"/>
              </a:rPr>
              <a:t>：</a:t>
            </a:r>
            <a:r>
              <a:rPr lang="en-US" altLang="zh-CHT" sz="1600" dirty="0">
                <a:solidFill>
                  <a:srgbClr val="595959"/>
                </a:solidFill>
                <a:ea typeface="MS PGothic" charset="-128"/>
              </a:rPr>
              <a:t/>
            </a:r>
            <a:br>
              <a:rPr lang="en-US" altLang="zh-CHT" sz="1600" dirty="0">
                <a:solidFill>
                  <a:srgbClr val="595959"/>
                </a:solidFill>
                <a:ea typeface="MS PGothic" charset="-128"/>
              </a:rPr>
            </a:br>
            <a:r>
              <a:rPr lang="en-US" altLang="zh-CHT" sz="1600" dirty="0">
                <a:solidFill>
                  <a:srgbClr val="595959"/>
                </a:solidFill>
                <a:ea typeface="MS PGothic" charset="-128"/>
              </a:rPr>
              <a:t>Cave7</a:t>
            </a:r>
            <a:r>
              <a:rPr lang="zh-CHT" altLang="en-US" sz="1600" dirty="0">
                <a:solidFill>
                  <a:srgbClr val="595959"/>
                </a:solidFill>
                <a:ea typeface="MS PGothic" charset="-128"/>
              </a:rPr>
              <a:t>發掘出希臘文的手稿（翻譯包括有出埃及記）。</a:t>
            </a:r>
            <a:r>
              <a:rPr lang="en-US" altLang="zh-CHT" sz="1600" dirty="0">
                <a:solidFill>
                  <a:srgbClr val="595959"/>
                </a:solidFill>
                <a:ea typeface="MS PGothic" charset="-128"/>
              </a:rPr>
              <a:t/>
            </a:r>
            <a:br>
              <a:rPr lang="en-US" altLang="zh-CHT" sz="1600" dirty="0">
                <a:solidFill>
                  <a:srgbClr val="595959"/>
                </a:solidFill>
                <a:ea typeface="MS PGothic" charset="-128"/>
              </a:rPr>
            </a:br>
            <a:r>
              <a:rPr lang="en-US" altLang="zh-CHT" sz="1600" dirty="0">
                <a:solidFill>
                  <a:srgbClr val="595959"/>
                </a:solidFill>
                <a:ea typeface="MS PGothic" charset="-128"/>
              </a:rPr>
              <a:t>Cave8</a:t>
            </a:r>
            <a:r>
              <a:rPr lang="zh-CHT" altLang="en-US" sz="1600" dirty="0">
                <a:solidFill>
                  <a:srgbClr val="595959"/>
                </a:solidFill>
                <a:ea typeface="MS PGothic" charset="-128"/>
              </a:rPr>
              <a:t>發掘出的碎片包括創世記、詩篇、和門框經文盒（</a:t>
            </a:r>
            <a:r>
              <a:rPr lang="en-US" altLang="ja-JP" sz="1600" dirty="0">
                <a:solidFill>
                  <a:srgbClr val="595959"/>
                </a:solidFill>
                <a:ea typeface="MS PGothic" charset="-128"/>
              </a:rPr>
              <a:t>mezuzah</a:t>
            </a:r>
            <a:r>
              <a:rPr lang="zh-CHT" altLang="en-US" sz="1600" dirty="0">
                <a:solidFill>
                  <a:srgbClr val="595959"/>
                </a:solidFill>
                <a:ea typeface="MS PGothic" charset="-128"/>
              </a:rPr>
              <a:t>）、詩歌及經文盒（</a:t>
            </a:r>
            <a:r>
              <a:rPr lang="en-US" altLang="ja-JP" sz="1600" dirty="0" err="1">
                <a:solidFill>
                  <a:srgbClr val="595959"/>
                </a:solidFill>
                <a:ea typeface="MS PGothic" charset="-128"/>
              </a:rPr>
              <a:t>tefillin</a:t>
            </a:r>
            <a:r>
              <a:rPr lang="zh-CHT" altLang="en-US" sz="1600" dirty="0">
                <a:solidFill>
                  <a:srgbClr val="595959"/>
                </a:solidFill>
                <a:ea typeface="MS PGothic" charset="-128"/>
              </a:rPr>
              <a:t>）。同時亦發現一些食品殘渣、大量燈油及</a:t>
            </a:r>
            <a:r>
              <a:rPr lang="en-US" altLang="zh-CHT" sz="1600" dirty="0">
                <a:solidFill>
                  <a:srgbClr val="595959"/>
                </a:solidFill>
                <a:ea typeface="MS PGothic" charset="-128"/>
              </a:rPr>
              <a:t>68</a:t>
            </a:r>
            <a:r>
              <a:rPr lang="zh-CHT" altLang="en-US" sz="1600" dirty="0">
                <a:solidFill>
                  <a:srgbClr val="595959"/>
                </a:solidFill>
                <a:ea typeface="MS PGothic" charset="-128"/>
              </a:rPr>
              <a:t>卷軸皮製加固拉環</a:t>
            </a:r>
            <a:r>
              <a:rPr lang="en-US" altLang="zh-CHT" sz="1600" dirty="0">
                <a:solidFill>
                  <a:srgbClr val="595959"/>
                </a:solidFill>
                <a:ea typeface="MS PGothic" charset="-128"/>
              </a:rPr>
              <a:t>(</a:t>
            </a:r>
            <a:r>
              <a:rPr lang="en-US" altLang="ja-JP" sz="1600" dirty="0">
                <a:solidFill>
                  <a:srgbClr val="595959"/>
                </a:solidFill>
                <a:ea typeface="MS PGothic" charset="-128"/>
              </a:rPr>
              <a:t>leather reinforcing tabs for scrolls), </a:t>
            </a:r>
            <a:r>
              <a:rPr lang="en-US" altLang="en-US" sz="1600" dirty="0">
                <a:solidFill>
                  <a:srgbClr val="595959"/>
                </a:solidFill>
                <a:ea typeface="MS PGothic" charset="-128"/>
              </a:rPr>
              <a:t>估計</a:t>
            </a:r>
            <a:r>
              <a:rPr lang="en-US" altLang="ja-JP" sz="1600" dirty="0">
                <a:solidFill>
                  <a:srgbClr val="595959"/>
                </a:solidFill>
                <a:ea typeface="MS PGothic" charset="-128"/>
              </a:rPr>
              <a:t>Cave8</a:t>
            </a:r>
            <a:r>
              <a:rPr lang="en-US" altLang="en-US" sz="1600" dirty="0">
                <a:solidFill>
                  <a:srgbClr val="595959"/>
                </a:solidFill>
                <a:ea typeface="MS PGothic" charset="-128"/>
              </a:rPr>
              <a:t>可能同時是一個工場</a:t>
            </a:r>
            <a:r>
              <a:rPr lang="zh-CHT" altLang="en-US" sz="1600" dirty="0">
                <a:solidFill>
                  <a:srgbClr val="595959"/>
                </a:solidFill>
                <a:ea typeface="MS PGothic" charset="-128"/>
              </a:rPr>
              <a:t>。</a:t>
            </a:r>
            <a:r>
              <a:rPr lang="en-US" altLang="zh-CHT" sz="1600" dirty="0">
                <a:solidFill>
                  <a:srgbClr val="595959"/>
                </a:solidFill>
                <a:ea typeface="MS PGothic" charset="-128"/>
              </a:rPr>
              <a:t/>
            </a:r>
            <a:br>
              <a:rPr lang="en-US" altLang="zh-CHT" sz="1600" dirty="0">
                <a:solidFill>
                  <a:srgbClr val="595959"/>
                </a:solidFill>
                <a:ea typeface="MS PGothic" charset="-128"/>
              </a:rPr>
            </a:br>
            <a:r>
              <a:rPr lang="en-US" altLang="ja-JP" sz="1600" dirty="0">
                <a:solidFill>
                  <a:srgbClr val="595959"/>
                </a:solidFill>
                <a:ea typeface="MS PGothic" charset="-128"/>
              </a:rPr>
              <a:t>Cave9</a:t>
            </a:r>
            <a:r>
              <a:rPr lang="en-US" altLang="en-US" sz="1600" dirty="0">
                <a:solidFill>
                  <a:srgbClr val="595959"/>
                </a:solidFill>
                <a:ea typeface="MS PGothic" charset="-128"/>
              </a:rPr>
              <a:t>只</a:t>
            </a:r>
            <a:r>
              <a:rPr lang="zh-CHT" altLang="en-US" sz="1600" dirty="0">
                <a:solidFill>
                  <a:srgbClr val="595959"/>
                </a:solidFill>
                <a:ea typeface="MS PGothic" charset="-128"/>
              </a:rPr>
              <a:t>發掘出一塊紙莎草捲軸碎片（</a:t>
            </a:r>
            <a:r>
              <a:rPr lang="en-US" altLang="ja-JP" sz="1600" dirty="0">
                <a:solidFill>
                  <a:srgbClr val="595959"/>
                </a:solidFill>
                <a:ea typeface="MS PGothic" charset="-128"/>
              </a:rPr>
              <a:t>a single papyrus fragment</a:t>
            </a:r>
            <a:r>
              <a:rPr lang="zh-CHT" altLang="en-US" sz="1600" dirty="0">
                <a:solidFill>
                  <a:srgbClr val="595959"/>
                </a:solidFill>
                <a:ea typeface="MS PGothic" charset="-128"/>
              </a:rPr>
              <a:t>）。</a:t>
            </a:r>
            <a:r>
              <a:rPr lang="en-US" altLang="zh-CHT" sz="1600" dirty="0">
                <a:solidFill>
                  <a:srgbClr val="595959"/>
                </a:solidFill>
                <a:ea typeface="MS PGothic" charset="-128"/>
              </a:rPr>
              <a:t/>
            </a:r>
            <a:br>
              <a:rPr lang="en-US" altLang="zh-CHT" sz="1600" dirty="0">
                <a:solidFill>
                  <a:srgbClr val="595959"/>
                </a:solidFill>
                <a:ea typeface="MS PGothic" charset="-128"/>
              </a:rPr>
            </a:br>
            <a:r>
              <a:rPr lang="en-US" altLang="ja-JP" sz="1600" dirty="0">
                <a:solidFill>
                  <a:srgbClr val="595959"/>
                </a:solidFill>
                <a:ea typeface="MS PGothic" charset="-128"/>
              </a:rPr>
              <a:t>Cave10</a:t>
            </a:r>
            <a:r>
              <a:rPr lang="en-US" altLang="en-US" sz="1600" dirty="0">
                <a:solidFill>
                  <a:srgbClr val="595959"/>
                </a:solidFill>
                <a:ea typeface="MS PGothic" charset="-128"/>
              </a:rPr>
              <a:t>只</a:t>
            </a:r>
            <a:r>
              <a:rPr lang="zh-CHT" altLang="en-US" sz="1600" dirty="0">
                <a:solidFill>
                  <a:srgbClr val="595959"/>
                </a:solidFill>
                <a:ea typeface="MS PGothic" charset="-128"/>
              </a:rPr>
              <a:t>發掘出一塊有</a:t>
            </a:r>
            <a:r>
              <a:rPr lang="en-US" altLang="en-US" sz="1600" dirty="0">
                <a:solidFill>
                  <a:srgbClr val="595959"/>
                </a:solidFill>
                <a:ea typeface="MS PGothic" charset="-128"/>
              </a:rPr>
              <a:t>標誌的陶片</a:t>
            </a:r>
            <a:r>
              <a:rPr lang="zh-CHT" altLang="en-US" sz="1600" dirty="0">
                <a:solidFill>
                  <a:srgbClr val="595959"/>
                </a:solidFill>
                <a:ea typeface="MS PGothic" charset="-128"/>
              </a:rPr>
              <a:t>（</a:t>
            </a:r>
            <a:r>
              <a:rPr lang="en-US" altLang="ja-JP" sz="1600" dirty="0">
                <a:solidFill>
                  <a:srgbClr val="595959"/>
                </a:solidFill>
                <a:ea typeface="MS PGothic" charset="-128"/>
              </a:rPr>
              <a:t>inscribed potsherd </a:t>
            </a:r>
            <a:r>
              <a:rPr lang="zh-CHT" altLang="en-US" sz="1600" dirty="0">
                <a:solidFill>
                  <a:srgbClr val="595959"/>
                </a:solidFill>
                <a:ea typeface="MS PGothic" charset="-128"/>
              </a:rPr>
              <a:t>）。</a:t>
            </a:r>
            <a:endParaRPr lang="en-US" altLang="ja-JP" sz="1600" dirty="0">
              <a:solidFill>
                <a:srgbClr val="595959"/>
              </a:solidFill>
              <a:ea typeface="MS PGothic" charset="-128"/>
            </a:endParaRPr>
          </a:p>
          <a:p>
            <a:pPr>
              <a:lnSpc>
                <a:spcPct val="110000"/>
              </a:lnSpc>
            </a:pPr>
            <a:r>
              <a:rPr lang="en-US" altLang="en-US" sz="1600" b="1" dirty="0">
                <a:solidFill>
                  <a:srgbClr val="595959"/>
                </a:solidFill>
                <a:ea typeface="MS PGothic" charset="-128"/>
              </a:rPr>
              <a:t>Qumran Cave 11 (11Q</a:t>
            </a:r>
            <a:r>
              <a:rPr lang="en-US" altLang="en-US" sz="1600" b="1" dirty="0" smtClean="0">
                <a:solidFill>
                  <a:srgbClr val="595959"/>
                </a:solidFill>
                <a:ea typeface="MS PGothic" charset="-128"/>
              </a:rPr>
              <a:t>)</a:t>
            </a:r>
            <a:br>
              <a:rPr lang="en-US" altLang="en-US" sz="1600" b="1" dirty="0" smtClean="0">
                <a:solidFill>
                  <a:srgbClr val="595959"/>
                </a:solidFill>
                <a:ea typeface="MS PGothic" charset="-128"/>
              </a:rPr>
            </a:br>
            <a:r>
              <a:rPr lang="en-US" altLang="en-US" sz="1600" dirty="0" smtClean="0">
                <a:solidFill>
                  <a:srgbClr val="595959"/>
                </a:solidFill>
                <a:ea typeface="MS PGothic" charset="-128"/>
              </a:rPr>
              <a:t> </a:t>
            </a:r>
            <a:r>
              <a:rPr lang="en-US" altLang="en-US" sz="1600" dirty="0">
                <a:solidFill>
                  <a:srgbClr val="595959"/>
                </a:solidFill>
                <a:ea typeface="MS PGothic" charset="-128"/>
              </a:rPr>
              <a:t>– 1956年由貝都因人所發現</a:t>
            </a:r>
            <a:r>
              <a:rPr lang="zh-CHT" altLang="en-US" sz="1600" dirty="0">
                <a:solidFill>
                  <a:srgbClr val="595959"/>
                </a:solidFill>
                <a:ea typeface="MS PGothic" charset="-128"/>
              </a:rPr>
              <a:t>，</a:t>
            </a:r>
            <a:r>
              <a:rPr lang="en-US" altLang="en-US" sz="1600" dirty="0">
                <a:solidFill>
                  <a:srgbClr val="595959"/>
                </a:solidFill>
                <a:ea typeface="MS PGothic" charset="-128"/>
              </a:rPr>
              <a:t>是現時最後一個被發現的昆籣古卷的洞穴</a:t>
            </a:r>
            <a:r>
              <a:rPr lang="zh-CHT" altLang="en-US" sz="1600" dirty="0">
                <a:solidFill>
                  <a:srgbClr val="595959"/>
                </a:solidFill>
                <a:ea typeface="MS PGothic" charset="-128"/>
              </a:rPr>
              <a:t>。當中發掘出約</a:t>
            </a:r>
            <a:r>
              <a:rPr lang="en-US" altLang="zh-CHT" sz="1600" dirty="0">
                <a:solidFill>
                  <a:srgbClr val="595959"/>
                </a:solidFill>
                <a:ea typeface="MS PGothic" charset="-128"/>
              </a:rPr>
              <a:t>30</a:t>
            </a:r>
            <a:r>
              <a:rPr lang="zh-CHT" altLang="en-US" sz="1600" dirty="0">
                <a:solidFill>
                  <a:srgbClr val="595959"/>
                </a:solidFill>
                <a:ea typeface="MS PGothic" charset="-128"/>
              </a:rPr>
              <a:t>手稿，包括有接近完成的利未記（古希伯來）、詩篇</a:t>
            </a:r>
            <a:r>
              <a:rPr lang="en-US" altLang="en-US" sz="1600" dirty="0">
                <a:solidFill>
                  <a:srgbClr val="595959"/>
                </a:solidFill>
                <a:ea typeface="MS PGothic" charset="-128"/>
              </a:rPr>
              <a:t>及約伯記</a:t>
            </a:r>
            <a:r>
              <a:rPr lang="zh-CHT" altLang="en-US" sz="1600" dirty="0">
                <a:solidFill>
                  <a:srgbClr val="595959"/>
                </a:solidFill>
                <a:ea typeface="MS PGothic" charset="-128"/>
              </a:rPr>
              <a:t>（亞蘭文他爾根</a:t>
            </a:r>
            <a:r>
              <a:rPr lang="en-US" altLang="zh-CHT" sz="1600" dirty="0">
                <a:solidFill>
                  <a:srgbClr val="595959"/>
                </a:solidFill>
                <a:ea typeface="MS PGothic" charset="-128"/>
              </a:rPr>
              <a:t> </a:t>
            </a:r>
            <a:r>
              <a:rPr lang="en-US" altLang="ja-JP" sz="1600" dirty="0">
                <a:solidFill>
                  <a:srgbClr val="595959"/>
                </a:solidFill>
                <a:ea typeface="MS PGothic" charset="-128"/>
              </a:rPr>
              <a:t>Aramaic </a:t>
            </a:r>
            <a:r>
              <a:rPr lang="en-US" altLang="ja-JP" sz="1600" dirty="0" err="1">
                <a:solidFill>
                  <a:srgbClr val="595959"/>
                </a:solidFill>
                <a:ea typeface="MS PGothic" charset="-128"/>
              </a:rPr>
              <a:t>targum</a:t>
            </a:r>
            <a:r>
              <a:rPr lang="zh-CHT" altLang="en-US" sz="1600" dirty="0">
                <a:solidFill>
                  <a:srgbClr val="595959"/>
                </a:solidFill>
                <a:ea typeface="MS PGothic" charset="-128"/>
              </a:rPr>
              <a:t>）。最為注目的聖殿卷（</a:t>
            </a:r>
            <a:r>
              <a:rPr lang="en-US" altLang="zh-CHT" sz="1600" dirty="0">
                <a:solidFill>
                  <a:srgbClr val="595959"/>
                </a:solidFill>
                <a:ea typeface="MS PGothic" charset="-128"/>
              </a:rPr>
              <a:t>Temple Scroll</a:t>
            </a:r>
            <a:r>
              <a:rPr lang="zh-CHT" altLang="en-US" sz="1600" dirty="0">
                <a:solidFill>
                  <a:srgbClr val="595959"/>
                </a:solidFill>
                <a:ea typeface="MS PGothic" charset="-128"/>
              </a:rPr>
              <a:t>，最長的死海古卷）也是在</a:t>
            </a:r>
            <a:r>
              <a:rPr lang="en-US" altLang="zh-CHT" sz="1600" dirty="0">
                <a:solidFill>
                  <a:srgbClr val="595959"/>
                </a:solidFill>
                <a:ea typeface="MS PGothic" charset="-128"/>
              </a:rPr>
              <a:t>Cave11</a:t>
            </a:r>
            <a:r>
              <a:rPr lang="zh-CHT" altLang="en-US" sz="1600" dirty="0">
                <a:solidFill>
                  <a:srgbClr val="595959"/>
                </a:solidFill>
                <a:ea typeface="MS PGothic" charset="-128"/>
              </a:rPr>
              <a:t>發現的。聖殿卷改寫了申命記中有關耶路撒冷和猶太聖殿的規條</a:t>
            </a:r>
            <a:r>
              <a:rPr lang="zh-CHT" altLang="en-US" sz="1600" dirty="0" smtClean="0">
                <a:solidFill>
                  <a:srgbClr val="595959"/>
                </a:solidFill>
                <a:ea typeface="MS PGothic" charset="-128"/>
              </a:rPr>
              <a:t>。</a:t>
            </a:r>
            <a:endParaRPr lang="en-US" altLang="zh-CHT" sz="1600" dirty="0" smtClean="0">
              <a:solidFill>
                <a:srgbClr val="595959"/>
              </a:solidFill>
              <a:ea typeface="MS PGothic" charset="-128"/>
            </a:endParaRPr>
          </a:p>
          <a:p>
            <a:pPr>
              <a:lnSpc>
                <a:spcPct val="110000"/>
              </a:lnSpc>
            </a:pPr>
            <a:endParaRPr lang="en-US" altLang="zh-CHT" sz="1600" dirty="0" smtClean="0">
              <a:solidFill>
                <a:srgbClr val="595959"/>
              </a:solidFill>
              <a:ea typeface="MS PGothic" charset="-128"/>
            </a:endParaRPr>
          </a:p>
          <a:p>
            <a:pPr>
              <a:lnSpc>
                <a:spcPct val="110000"/>
              </a:lnSpc>
            </a:pPr>
            <a:r>
              <a:rPr lang="en-US" altLang="zh-CHT" sz="1600" dirty="0" smtClean="0">
                <a:solidFill>
                  <a:srgbClr val="595959"/>
                </a:solidFill>
                <a:ea typeface="MS PGothic" charset="-128"/>
              </a:rPr>
              <a:t>十</a:t>
            </a:r>
            <a:r>
              <a:rPr lang="zh-CHT" altLang="en-US" sz="1600" dirty="0" smtClean="0">
                <a:solidFill>
                  <a:srgbClr val="595959"/>
                </a:solidFill>
                <a:ea typeface="MS PGothic" charset="-128"/>
              </a:rPr>
              <a:t>一個洞穴中</a:t>
            </a:r>
            <a:r>
              <a:rPr lang="zh-TW" altLang="en-US" sz="1600" dirty="0" smtClean="0">
                <a:solidFill>
                  <a:srgbClr val="595959"/>
                </a:solidFill>
                <a:ea typeface="MS PGothic" charset="-128"/>
              </a:rPr>
              <a:t>，有些是天然形成，有些是人工開鑿。</a:t>
            </a:r>
            <a:endParaRPr lang="en-US" altLang="en-US" sz="1600" dirty="0">
              <a:solidFill>
                <a:srgbClr val="595959"/>
              </a:solidFill>
              <a:ea typeface="MS PGothic" charset="-128"/>
            </a:endParaRPr>
          </a:p>
        </p:txBody>
      </p:sp>
      <p:pic>
        <p:nvPicPr>
          <p:cNvPr id="10" name="Picture Placeholder 9" descr="caves.jpg"/>
          <p:cNvPicPr>
            <a:picLocks noGrp="1" noChangeAspect="1"/>
          </p:cNvPicPr>
          <p:nvPr>
            <p:ph type="pic" sz="quarter" idx="13"/>
          </p:nvPr>
        </p:nvPicPr>
        <p:blipFill>
          <a:blip r:embed="rId3" cstate="print">
            <a:extLst/>
          </a:blip>
          <a:srcRect t="11625" b="11625"/>
          <a:stretch>
            <a:fillRect/>
          </a:stretch>
        </p:blipFill>
        <p:spPr>
          <a:xfrm>
            <a:off x="458212" y="3904391"/>
            <a:ext cx="3505200" cy="3505200"/>
          </a:xfrm>
        </p:spPr>
      </p:pic>
      <p:pic>
        <p:nvPicPr>
          <p:cNvPr id="5" name="Picture Placeholder 4" descr="Fragments from a Phylacteries (Tefillin) Case from Qumran.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4820" r="-14820"/>
          <a:stretch>
            <a:fillRect/>
          </a:stretch>
        </p:blipFill>
        <p:spPr>
          <a:xfrm>
            <a:off x="-539563" y="207963"/>
            <a:ext cx="3425825" cy="3416300"/>
          </a:xfrm>
        </p:spPr>
      </p:pic>
      <p:pic>
        <p:nvPicPr>
          <p:cNvPr id="3" name="Picture Placeholder 2" descr="cave11.jpg"/>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t="-5848" b="-5848"/>
          <a:stretch/>
        </p:blipFill>
        <p:spPr>
          <a:xfrm>
            <a:off x="2361044" y="886191"/>
            <a:ext cx="2286092" cy="1654772"/>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Shot 2015-02-03 at 23.58.59.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9375"/>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2666</TotalTime>
  <Words>2982</Words>
  <Application>Microsoft Macintosh PowerPoint</Application>
  <PresentationFormat>On-screen Show (4:3)</PresentationFormat>
  <Paragraphs>172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Genesis</vt:lpstr>
      <vt:lpstr>2014-2015聖經地理設置</vt:lpstr>
      <vt:lpstr>昆蘭地理</vt:lpstr>
      <vt:lpstr>昆蘭簡史</vt:lpstr>
      <vt:lpstr>現時考古遺址</vt:lpstr>
      <vt:lpstr>死海古卷的發現 Qumran Caves</vt:lpstr>
      <vt:lpstr>Qumran Cave 1 (1Q)</vt:lpstr>
      <vt:lpstr>Qumran Caves  2Q to 5Q</vt:lpstr>
      <vt:lpstr>Qumran Caves  6Q to 11Q</vt:lpstr>
      <vt:lpstr>PowerPoint Presentation</vt:lpstr>
      <vt:lpstr>戰卷，又稱「光明之子與黑暗之子的爭戰」</vt:lpstr>
      <vt:lpstr>昆籣社團</vt:lpstr>
      <vt:lpstr>Essenes 愛色尼派</vt:lpstr>
      <vt:lpstr>Essenes 愛色尼派</vt:lpstr>
      <vt:lpstr>《社群守則》</vt:lpstr>
      <vt:lpstr>昆蘭地區愛色尼人的特質</vt:lpstr>
      <vt:lpstr>昆蘭地區愛色尼人</vt:lpstr>
      <vt:lpstr>誰把死海古卷收藏起來？ 他們的目的是？</vt:lpstr>
      <vt:lpstr>死海古的當代背景資料</vt:lpstr>
      <vt:lpstr>死海古卷對猶太主義的啟迪</vt:lpstr>
      <vt:lpstr>死海古卷的意義</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Mo</dc:creator>
  <cp:lastModifiedBy>T Mo</cp:lastModifiedBy>
  <cp:revision>188</cp:revision>
  <dcterms:created xsi:type="dcterms:W3CDTF">2015-02-01T10:16:37Z</dcterms:created>
  <dcterms:modified xsi:type="dcterms:W3CDTF">2015-02-07T09:38:46Z</dcterms:modified>
</cp:coreProperties>
</file>