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0" r:id="rId2"/>
    <p:sldId id="259" r:id="rId3"/>
    <p:sldId id="320" r:id="rId4"/>
    <p:sldId id="263" r:id="rId5"/>
    <p:sldId id="319" r:id="rId6"/>
    <p:sldId id="274" r:id="rId7"/>
    <p:sldId id="296" r:id="rId8"/>
    <p:sldId id="266" r:id="rId9"/>
    <p:sldId id="316" r:id="rId10"/>
    <p:sldId id="305" r:id="rId11"/>
    <p:sldId id="283" r:id="rId12"/>
    <p:sldId id="295" r:id="rId13"/>
    <p:sldId id="278" r:id="rId14"/>
    <p:sldId id="297" r:id="rId15"/>
    <p:sldId id="285" r:id="rId16"/>
    <p:sldId id="302" r:id="rId17"/>
    <p:sldId id="300" r:id="rId18"/>
    <p:sldId id="307" r:id="rId19"/>
    <p:sldId id="286" r:id="rId20"/>
    <p:sldId id="311" r:id="rId21"/>
    <p:sldId id="290" r:id="rId22"/>
    <p:sldId id="292" r:id="rId23"/>
    <p:sldId id="294" r:id="rId24"/>
    <p:sldId id="291" r:id="rId25"/>
    <p:sldId id="315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94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814DC-6310-4A1D-967A-75AEAF12454B}" type="datetimeFigureOut">
              <a:rPr lang="zh-HK" altLang="en-US" smtClean="0"/>
              <a:t>6/2/2015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8075A-511F-40FF-8E3D-97CE7B3180A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7954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8C0B5-5C7F-41FC-AF4B-A19DEF49DFEF}" type="datetimeFigureOut">
              <a:rPr lang="zh-HK" altLang="en-US" smtClean="0"/>
              <a:t>6/2/2015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E70FE-D112-474E-85D9-672F8CBE70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411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E70FE-D112-474E-85D9-672F8CBE70D2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9795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38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65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95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67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94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4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207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79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75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07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FA6C6-0D36-4D12-AD4F-80E140783AEE}" type="datetimeFigureOut">
              <a:rPr lang="zh-TW" altLang="en-US" smtClean="0"/>
              <a:t>2015/2/6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62C66-4BB1-4EC8-A84B-535104A6BB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91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83" y="1359119"/>
            <a:ext cx="496855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1" y="260648"/>
            <a:ext cx="3508445" cy="528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64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000"/>
            <a:ext cx="3429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37" y="381608"/>
            <a:ext cx="4397125" cy="585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4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650537" cy="348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8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迦百農堂的庭院內有考古挖掘出來的猶太會堂樑柱：葡萄、石榴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99992" cy="300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388778" cy="259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004048" y="2924944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這些古跡，是會堂的門楣，在上面</a:t>
            </a:r>
            <a:endParaRPr lang="en-US" altLang="zh-TW" dirty="0" smtClean="0"/>
          </a:p>
          <a:p>
            <a:r>
              <a:rPr lang="zh-TW" altLang="en-US" dirty="0" smtClean="0"/>
              <a:t>能清楚看到一個約櫃似的雕刻。</a:t>
            </a:r>
            <a:endParaRPr lang="zh-TW" alt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38" y="3644301"/>
            <a:ext cx="3803852" cy="28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58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99592" y="4005064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迦百農猶太會堂的大門樑</a:t>
            </a:r>
            <a:r>
              <a:rPr lang="zh-TW" altLang="en-US" dirty="0" smtClean="0">
                <a:solidFill>
                  <a:schemeClr val="bg1"/>
                </a:solidFill>
              </a:rPr>
              <a:t>柱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48" y="188640"/>
            <a:ext cx="4286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7" y="0"/>
            <a:ext cx="421957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1" y="3717032"/>
            <a:ext cx="418147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29" y="3538872"/>
            <a:ext cx="392588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90827" y="3244334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猶太會堂堂的柱上有精美的雕刻</a:t>
            </a:r>
          </a:p>
        </p:txBody>
      </p:sp>
    </p:spTree>
    <p:extLst>
      <p:ext uri="{BB962C8B-B14F-4D97-AF65-F5344CB8AC3E}">
        <p14:creationId xmlns:p14="http://schemas.microsoft.com/office/powerpoint/2010/main" val="1005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5" y="653953"/>
            <a:ext cx="4397558" cy="280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79512" y="4437112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/>
              <a:t>迦百農堂的庭院內有考古挖掘出來的猶太會堂樑柱：</a:t>
            </a:r>
          </a:p>
          <a:p>
            <a:r>
              <a:rPr lang="zh-TW" altLang="en-US" sz="2400" b="1" dirty="0" smtClean="0"/>
              <a:t>大衛之星、錦葵、石榴</a:t>
            </a:r>
            <a:endParaRPr lang="zh-TW" altLang="en-US" sz="2400" b="1" dirty="0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78999"/>
            <a:ext cx="3958285" cy="26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96" y="620688"/>
            <a:ext cx="40849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7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83968" cy="321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220072" y="3789040"/>
            <a:ext cx="277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出土的踹葡萄石和儲汁槽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242088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村莊遺址裡，有各種當時所使用的農具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en-US" dirty="0" smtClean="0">
                <a:solidFill>
                  <a:schemeClr val="bg1"/>
                </a:solidFill>
              </a:rPr>
              <a:t>和工具。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338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7" y="3645024"/>
            <a:ext cx="4104456" cy="272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677490" y="383062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軋橄欖油的器皿</a:t>
            </a:r>
          </a:p>
        </p:txBody>
      </p:sp>
    </p:spTree>
    <p:extLst>
      <p:ext uri="{BB962C8B-B14F-4D97-AF65-F5344CB8AC3E}">
        <p14:creationId xmlns:p14="http://schemas.microsoft.com/office/powerpoint/2010/main" val="117001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63688" y="76470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/>
              </a:rPr>
              <a:t>馬賽克</a:t>
            </a:r>
            <a:endParaRPr lang="en-HK" altLang="zh-TW" dirty="0">
              <a:solidFill>
                <a:schemeClr val="bg1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287093" cy="321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292080" y="602128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壓橄欖的石磨和磨坊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03648" y="378904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保存了二千年的古船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32834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66704" cy="298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36" y="135716"/>
            <a:ext cx="412750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67494" y="437914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出土的踹葡萄石和儲汁槽</a:t>
            </a:r>
          </a:p>
        </p:txBody>
      </p:sp>
    </p:spTree>
    <p:extLst>
      <p:ext uri="{BB962C8B-B14F-4D97-AF65-F5344CB8AC3E}">
        <p14:creationId xmlns:p14="http://schemas.microsoft.com/office/powerpoint/2010/main" val="34400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3816424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5013176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路</a:t>
            </a:r>
            <a:r>
              <a:rPr lang="en-US" altLang="zh-TW" dirty="0" smtClean="0"/>
              <a:t>17</a:t>
            </a:r>
            <a:r>
              <a:rPr lang="zh-TW" altLang="en-US" dirty="0" smtClean="0"/>
              <a:t>：</a:t>
            </a:r>
            <a:r>
              <a:rPr lang="en-US" altLang="zh-TW" dirty="0" smtClean="0"/>
              <a:t>2</a:t>
            </a:r>
            <a:r>
              <a:rPr lang="zh-TW" altLang="en-US" dirty="0" smtClean="0"/>
              <a:t>就是把磨石拴在這人的頸項上、丟在海裡、還強如他把這小子裡的一個絆倒了。</a:t>
            </a:r>
            <a:endParaRPr lang="zh-TW" alt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752528" cy="383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5949280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路</a:t>
            </a:r>
            <a:r>
              <a:rPr lang="en-US" altLang="zh-TW" dirty="0" smtClean="0"/>
              <a:t>17:35</a:t>
            </a:r>
            <a:r>
              <a:rPr lang="zh-TW" altLang="en-US" dirty="0" smtClean="0"/>
              <a:t>兩個女人一同推磨．要取去一個、撇下一個。</a:t>
            </a:r>
            <a:r>
              <a:rPr lang="en-US" altLang="zh-TW" dirty="0" smtClean="0"/>
              <a:t>〔</a:t>
            </a:r>
            <a:r>
              <a:rPr lang="zh-TW" altLang="en-US" dirty="0" smtClean="0"/>
              <a:t>有古卷在此有</a:t>
            </a:r>
            <a:r>
              <a:rPr lang="en-US" altLang="zh-TW" dirty="0" smtClean="0"/>
              <a:t>〕</a:t>
            </a:r>
            <a:endParaRPr lang="en-US" altLang="zh-TW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3272592" cy="24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" y="192211"/>
            <a:ext cx="4600775" cy="307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迦百農彼得紀念堂旁，是羅馬及拜占庭時期的村莊遺址。</a:t>
            </a:r>
            <a:endParaRPr lang="zh-TW" altLang="en-US" dirty="0"/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" y="3645024"/>
            <a:ext cx="453548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86" y="3645024"/>
            <a:ext cx="4299575" cy="288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41" y="300222"/>
            <a:ext cx="4119983" cy="28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8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38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88" y="3645024"/>
            <a:ext cx="4210306" cy="234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8" y="3075825"/>
            <a:ext cx="3810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85" y="188640"/>
            <a:ext cx="3456384" cy="32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06885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9624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932040" y="34705"/>
            <a:ext cx="3528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dirty="0" smtClean="0"/>
          </a:p>
          <a:p>
            <a:r>
              <a:rPr lang="zh-TW" altLang="en-US" dirty="0" smtClean="0">
                <a:solidFill>
                  <a:schemeClr val="bg1"/>
                </a:solidFill>
                <a:effectLst/>
              </a:rPr>
              <a:t>在拜占庭式的</a:t>
            </a:r>
            <a:r>
              <a:rPr lang="zh-TW" altLang="en-US" dirty="0" smtClean="0">
                <a:solidFill>
                  <a:schemeClr val="bg1"/>
                </a:solidFill>
              </a:rPr>
              <a:t>八角型教堂之下的地基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6" y="3789040"/>
            <a:ext cx="3913187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38389"/>
            <a:ext cx="3384377" cy="299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9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275856" cy="43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076056" y="332656"/>
            <a:ext cx="349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388748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16024" y="1018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迦</a:t>
            </a:r>
            <a:r>
              <a:rPr lang="zh-TW" altLang="en-US" dirty="0" smtClean="0"/>
              <a:t>百</a:t>
            </a:r>
            <a:r>
              <a:rPr lang="zh-TW" altLang="en-US" dirty="0"/>
              <a:t>農是現在的</a:t>
            </a:r>
            <a:r>
              <a:rPr lang="en-US" altLang="zh-TW" dirty="0" err="1"/>
              <a:t>Kefar</a:t>
            </a:r>
            <a:r>
              <a:rPr lang="en-US" altLang="zh-TW" dirty="0"/>
              <a:t> Nahum (</a:t>
            </a:r>
            <a:r>
              <a:rPr lang="zh-TW" altLang="en-US" dirty="0"/>
              <a:t>希伯來文</a:t>
            </a:r>
            <a:r>
              <a:rPr lang="en-US" altLang="zh-TW" dirty="0"/>
              <a:t>)</a:t>
            </a:r>
            <a:r>
              <a:rPr lang="zh-TW" altLang="en-US" dirty="0"/>
              <a:t>或</a:t>
            </a:r>
            <a:r>
              <a:rPr lang="en-US" altLang="zh-TW" dirty="0" err="1"/>
              <a:t>Talhum</a:t>
            </a:r>
            <a:r>
              <a:rPr lang="en-US" altLang="zh-TW" dirty="0"/>
              <a:t> (</a:t>
            </a:r>
            <a:r>
              <a:rPr lang="zh-TW" altLang="en-US" dirty="0"/>
              <a:t>阿拉伯文</a:t>
            </a:r>
            <a:r>
              <a:rPr lang="en-US" altLang="zh-TW" dirty="0"/>
              <a:t>)</a:t>
            </a:r>
            <a:r>
              <a:rPr lang="zh-TW" altLang="en-US" dirty="0"/>
              <a:t>，</a:t>
            </a:r>
            <a:r>
              <a:rPr lang="en-US" altLang="zh-TW" dirty="0" err="1"/>
              <a:t>Kefar</a:t>
            </a:r>
            <a:r>
              <a:rPr lang="en-US" altLang="zh-TW" dirty="0"/>
              <a:t> </a:t>
            </a:r>
            <a:r>
              <a:rPr lang="zh-TW" altLang="en-US" dirty="0"/>
              <a:t>是鄉村，</a:t>
            </a:r>
            <a:r>
              <a:rPr lang="en-US" altLang="zh-TW" dirty="0"/>
              <a:t>Nahum </a:t>
            </a:r>
            <a:r>
              <a:rPr lang="zh-TW" altLang="en-US" dirty="0"/>
              <a:t>是那鴻，所以迦百農的意思就是「那鴻的鄉村</a:t>
            </a:r>
            <a:r>
              <a:rPr lang="zh-TW" altLang="en-US" dirty="0" smtClean="0"/>
              <a:t>」或</a:t>
            </a:r>
            <a:r>
              <a:rPr lang="zh-TW" altLang="en-US" dirty="0"/>
              <a:t>「</a:t>
            </a:r>
            <a:r>
              <a:rPr lang="zh-TW" altLang="en-US" dirty="0" smtClean="0"/>
              <a:t>一個美麗的城市」。</a:t>
            </a:r>
            <a:endParaRPr lang="zh-HK" alt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42486"/>
            <a:ext cx="4544551" cy="251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3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7" y="88899"/>
            <a:ext cx="4574396" cy="313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8" y="4005064"/>
            <a:ext cx="4608512" cy="26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80" y="-139751"/>
            <a:ext cx="27066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37255"/>
            <a:ext cx="2210967" cy="368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3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70363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迦</a:t>
            </a:r>
            <a:r>
              <a:rPr lang="zh-TW" altLang="en-US" dirty="0" smtClean="0"/>
              <a:t>百農彼得紀念堂，建於</a:t>
            </a:r>
            <a:r>
              <a:rPr lang="en-US" altLang="zh-TW" dirty="0" smtClean="0"/>
              <a:t>1990</a:t>
            </a:r>
            <a:r>
              <a:rPr lang="zh-TW" altLang="en-US" dirty="0" smtClean="0"/>
              <a:t>年，是蓋在主曆第</a:t>
            </a:r>
            <a:r>
              <a:rPr lang="en-US" altLang="zh-TW" dirty="0" smtClean="0"/>
              <a:t>5</a:t>
            </a:r>
            <a:r>
              <a:rPr lang="zh-TW" altLang="en-US" dirty="0" smtClean="0"/>
              <a:t>世紀的八角形教會遺址上面，遺址下層就是傳說中的彼得的家。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228184" y="332656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耶穌降世為人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339063" cy="28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312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3284984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聖彼得教堂門上的圖案</a:t>
            </a:r>
            <a:r>
              <a:rPr lang="zh-TW" altLang="en-US" dirty="0" smtClean="0"/>
              <a:t>，那</a:t>
            </a:r>
            <a:r>
              <a:rPr lang="zh-TW" altLang="en-US" dirty="0"/>
              <a:t>雙手有被釘的</a:t>
            </a:r>
            <a:r>
              <a:rPr lang="zh-TW" altLang="en-US" dirty="0" smtClean="0"/>
              <a:t>痕跡。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554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260648"/>
            <a:ext cx="3347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多馬伸出指頭探入耶穌的肋旁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3744416" cy="498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542600" y="5229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耶穌把他的手一摸，熱就退了；她就起來服事耶穌。到了晚上，有人帶著許多被鬼附的來到耶穌跟前，他只用一句話，就把鬼都趕出去；並且治好了一切有病的人。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zh-TW" altLang="en-US" dirty="0" smtClean="0"/>
              <a:t>太</a:t>
            </a:r>
            <a:r>
              <a:rPr lang="en-US" altLang="zh-TW" dirty="0" smtClean="0"/>
              <a:t>8</a:t>
            </a:r>
            <a:r>
              <a:rPr lang="zh-TW" altLang="en-US" dirty="0" smtClean="0"/>
              <a:t>：</a:t>
            </a:r>
            <a:r>
              <a:rPr lang="en-US" altLang="zh-TW" dirty="0" smtClean="0"/>
              <a:t>14-16)</a:t>
            </a:r>
            <a:endParaRPr lang="en-US" altLang="zh-TW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38296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耶穌經過的時候，看見亞勒腓的兒子利未坐在稅關上，就對他說：「你跟從我來。」</a:t>
            </a:r>
            <a:endParaRPr lang="en-US" altLang="zh-TW" dirty="0" smtClean="0"/>
          </a:p>
          <a:p>
            <a:r>
              <a:rPr lang="zh-TW" altLang="en-US" dirty="0" smtClean="0"/>
              <a:t>他就起來，跟從了耶穌。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</a:t>
            </a:r>
            <a:r>
              <a:rPr lang="en-US" altLang="zh-TW" dirty="0" smtClean="0"/>
              <a:t>14)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187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3163887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788024" y="548680"/>
            <a:ext cx="370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因為人多，不得近前，就把耶穌所在的房子，拆了房頂，既拆通了，就把癱子連所躺臥的褥子都縋下來。「我吩咐你，起來</a:t>
            </a:r>
            <a:r>
              <a:rPr lang="en-US" altLang="zh-TW" dirty="0" smtClean="0"/>
              <a:t>!</a:t>
            </a:r>
            <a:r>
              <a:rPr lang="zh-TW" altLang="en-US" dirty="0" smtClean="0"/>
              <a:t>拿你的褥子回家去罷。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</a:t>
            </a:r>
            <a:r>
              <a:rPr lang="en-US" altLang="zh-TW" dirty="0" smtClean="0"/>
              <a:t>4</a:t>
            </a:r>
            <a:r>
              <a:rPr lang="zh-TW" altLang="en-US" dirty="0" smtClean="0"/>
              <a:t>，</a:t>
            </a:r>
            <a:r>
              <a:rPr lang="en-US" altLang="zh-TW" dirty="0" smtClean="0"/>
              <a:t>11)</a:t>
            </a:r>
            <a:endParaRPr lang="en-US" altLang="zh-TW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213225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59632" y="332656"/>
            <a:ext cx="231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耶穌被釘在十字架上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0648"/>
            <a:ext cx="2827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耶穌被釘在十字架上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68" y="1340768"/>
            <a:ext cx="4135636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644008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榮耀的耶路撒冷啊！欣喜不已的以色列啊！祢值得我們全人類的尊重。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HK" altLang="zh-TW" dirty="0" err="1" smtClean="0"/>
              <a:t>FauréRequiem</a:t>
            </a:r>
            <a:r>
              <a:rPr lang="zh-TW" altLang="en-US" dirty="0" smtClean="0"/>
              <a:t>福萊，安魂曲</a:t>
            </a:r>
            <a:r>
              <a:rPr lang="en-US" altLang="zh-TW" dirty="0" smtClean="0"/>
              <a:t>) </a:t>
            </a:r>
            <a:endParaRPr lang="en-US" altLang="zh-TW" dirty="0"/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79"/>
            <a:ext cx="4176713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23528" y="6021288"/>
            <a:ext cx="323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多馬伸出指頭探入耶穌的肋旁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23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" y="28194"/>
            <a:ext cx="8914680" cy="582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47664" y="620595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HK" dirty="0"/>
              <a:t>https://www.youtube.com/watch?v=N8WGjT2Z4Rs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444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52928" cy="595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82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7233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475656" y="548680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加利利</a:t>
            </a:r>
            <a:r>
              <a:rPr lang="en-US" altLang="zh-TW" dirty="0" smtClean="0">
                <a:solidFill>
                  <a:schemeClr val="bg1"/>
                </a:solidFill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</a:rPr>
              <a:t>迦百農</a:t>
            </a:r>
            <a:r>
              <a:rPr lang="en-US" altLang="zh-TW" dirty="0" smtClean="0">
                <a:solidFill>
                  <a:schemeClr val="bg1"/>
                </a:solidFill>
              </a:rPr>
              <a:t>-</a:t>
            </a:r>
            <a:r>
              <a:rPr lang="zh-TW" altLang="en-US" dirty="0" smtClean="0">
                <a:solidFill>
                  <a:schemeClr val="bg1"/>
                </a:solidFill>
              </a:rPr>
              <a:t>會堂遺蹟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33463"/>
            <a:ext cx="76200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99352"/>
            <a:ext cx="2592287" cy="306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364088" y="1916832"/>
            <a:ext cx="3461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在迦百農的會堂現址下挖掘到更早的會堂遺跡</a:t>
            </a:r>
            <a:r>
              <a:rPr lang="en-US" altLang="zh-TW" dirty="0"/>
              <a:t>(</a:t>
            </a:r>
            <a:r>
              <a:rPr lang="zh-TW" altLang="en-US" dirty="0"/>
              <a:t>一世紀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6" y="3645024"/>
            <a:ext cx="4377067" cy="295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7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9" y="188640"/>
            <a:ext cx="4320480" cy="324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076056" y="610135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迦百農會堂北面地基</a:t>
            </a:r>
          </a:p>
          <a:p>
            <a:r>
              <a:rPr lang="zh-TW" altLang="en-US" sz="2800" dirty="0" smtClean="0"/>
              <a:t>後期白灰石地基明顯</a:t>
            </a:r>
            <a:r>
              <a:rPr lang="zh-TW" altLang="en-US" sz="2800" dirty="0" smtClean="0"/>
              <a:t>遷就底下</a:t>
            </a:r>
            <a:r>
              <a:rPr lang="zh-TW" altLang="en-US" sz="2800" dirty="0" smtClean="0"/>
              <a:t>黑石基</a:t>
            </a:r>
          </a:p>
          <a:p>
            <a:endParaRPr lang="zh-TW" altLang="en-US" sz="2800" dirty="0"/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0" y="3573016"/>
            <a:ext cx="3983836" cy="298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148064" y="3462583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迦百農猶太會堂蓋在早期的會堂遺址上面，下層黑色的玄武岩所遺留的部份，據說就是耶穌時期的會堂。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361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3"/>
            <a:ext cx="4269525" cy="592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8883"/>
            <a:ext cx="376096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0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73" y="874564"/>
            <a:ext cx="3869637" cy="515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862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52664"/>
            <a:ext cx="3600401" cy="31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6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620</Words>
  <Application>Microsoft Office PowerPoint</Application>
  <PresentationFormat>如螢幕大小 (4:3)</PresentationFormat>
  <Paragraphs>43</Paragraphs>
  <Slides>25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Student</dc:creator>
  <cp:lastModifiedBy>Student</cp:lastModifiedBy>
  <cp:revision>146</cp:revision>
  <dcterms:created xsi:type="dcterms:W3CDTF">2015-02-02T01:00:19Z</dcterms:created>
  <dcterms:modified xsi:type="dcterms:W3CDTF">2015-02-06T08:26:41Z</dcterms:modified>
</cp:coreProperties>
</file>