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73" r:id="rId4"/>
    <p:sldId id="282" r:id="rId5"/>
    <p:sldId id="277" r:id="rId6"/>
    <p:sldId id="279" r:id="rId7"/>
    <p:sldId id="305" r:id="rId8"/>
    <p:sldId id="306" r:id="rId9"/>
    <p:sldId id="284" r:id="rId10"/>
    <p:sldId id="263" r:id="rId11"/>
    <p:sldId id="267" r:id="rId12"/>
    <p:sldId id="297" r:id="rId13"/>
    <p:sldId id="270" r:id="rId14"/>
    <p:sldId id="298" r:id="rId15"/>
    <p:sldId id="269" r:id="rId16"/>
    <p:sldId id="299" r:id="rId17"/>
    <p:sldId id="300" r:id="rId18"/>
    <p:sldId id="301" r:id="rId19"/>
    <p:sldId id="303" r:id="rId20"/>
    <p:sldId id="304" r:id="rId21"/>
    <p:sldId id="272" r:id="rId22"/>
    <p:sldId id="302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F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41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F96F-5970-4E16-8A7D-0C4837DB41C3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AB79C-C3A1-4F3B-9842-F15891911E7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8FECC1-B2D9-4B93-9F02-A482F95CB18F}" type="datetimeFigureOut">
              <a:rPr lang="zh-TW" altLang="en-US" smtClean="0"/>
              <a:pPr/>
              <a:t>2015/2/6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C20639-8893-4D09-AEBA-16D503B73C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sYfokgcQXUk/Uh7G_j2TlRI/AAAAAAAAVA8/Tb0XUaN4h9I/s1600/Sea+of+Galilee+from+Mount+Arbel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4.bp.blogspot.com/-rRflK3TFA8k/Uh7GrEz1wDI/AAAAAAAAVA0/ySfOj8je2nc/s1600/Picture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57752" y="5143512"/>
            <a:ext cx="3905248" cy="122872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zh-TW" alt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李月香同學</a:t>
            </a:r>
            <a:endParaRPr lang="en-US" altLang="zh-TW" sz="3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日期：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2015</a:t>
            </a:r>
            <a:r>
              <a:rPr lang="zh-TW" alt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年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en-US" altLang="zh-TW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lang="zh-TW" altLang="en-US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日</a:t>
            </a:r>
            <a:endParaRPr lang="zh-TW" altLang="en-US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8728" y="1571612"/>
            <a:ext cx="63914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聖地地理設置</a:t>
            </a:r>
            <a: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加利利湖和八福山</a:t>
            </a:r>
            <a:endParaRPr lang="zh-TW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DSC05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3999" cy="592933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3723778">
            <a:off x="6848346" y="4217161"/>
            <a:ext cx="484632" cy="2372065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八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福立方石碑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0166" y="142852"/>
            <a:ext cx="6417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華人教會與神學院詮釋八福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太五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5475378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文字方塊 5"/>
          <p:cNvSpPr txBox="1"/>
          <p:nvPr/>
        </p:nvSpPr>
        <p:spPr>
          <a:xfrm>
            <a:off x="5643538" y="157161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Blessed are the poor in spirit,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for theirs is the kingdom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of heaven.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(NIV)</a:t>
            </a:r>
          </a:p>
          <a:p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714348" y="500042"/>
            <a:ext cx="7689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虛心的人有福了！因為天國是他們的。太五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</a:p>
        </p:txBody>
      </p:sp>
      <p:sp>
        <p:nvSpPr>
          <p:cNvPr id="9" name="向右箭號 8"/>
          <p:cNvSpPr/>
          <p:nvPr/>
        </p:nvSpPr>
        <p:spPr>
          <a:xfrm rot="18791253">
            <a:off x="2270538" y="3852318"/>
            <a:ext cx="5504901" cy="1267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/>
              <a:t> 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指經濟上的貧窮而引起心靈缺乏狀態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500694" y="3714752"/>
            <a:ext cx="3617785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Blessed are those who mourn,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for they will be comforted .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 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  <a:p>
            <a:endParaRPr lang="en-US" altLang="zh-TW" sz="2100" b="1" dirty="0" smtClean="0">
              <a:solidFill>
                <a:srgbClr val="7030A0"/>
              </a:solidFill>
            </a:endParaRPr>
          </a:p>
          <a:p>
            <a:endParaRPr lang="en-US" altLang="zh-TW" sz="2100" dirty="0" smtClean="0"/>
          </a:p>
          <a:p>
            <a:endParaRPr lang="zh-TW" altLang="en-US" sz="2100" dirty="0"/>
          </a:p>
        </p:txBody>
      </p:sp>
      <p:pic>
        <p:nvPicPr>
          <p:cNvPr id="4" name="圖片 3" descr="太五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876"/>
            <a:ext cx="5500726" cy="2484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向下箭號 4"/>
          <p:cNvSpPr/>
          <p:nvPr/>
        </p:nvSpPr>
        <p:spPr>
          <a:xfrm>
            <a:off x="1214414" y="0"/>
            <a:ext cx="1056136" cy="4286232"/>
          </a:xfrm>
          <a:prstGeom prst="downArrow">
            <a:avLst/>
          </a:prstGeom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因為貧窮心靈憂傷活得不快樂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5984" y="1071546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哀慟的人有福了！</a:t>
            </a:r>
          </a:p>
          <a:p>
            <a:r>
              <a:rPr lang="zh-TW" altLang="en-US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因為他們必得安慰。太五</a:t>
            </a:r>
            <a:r>
              <a:rPr lang="en-US" altLang="zh-TW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4</a:t>
            </a:r>
            <a:endParaRPr lang="zh-TW" altLang="en-US" sz="3000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500694" y="3643314"/>
            <a:ext cx="35004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Blessed are the meek, for they will inherit the </a:t>
            </a:r>
            <a:r>
              <a:rPr lang="en-US" sz="2000" b="1" u="sng" dirty="0" smtClean="0">
                <a:solidFill>
                  <a:srgbClr val="7030A0"/>
                </a:solidFill>
              </a:rPr>
              <a:t>earth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  <a:p>
            <a:endParaRPr lang="en-US" altLang="zh-TW" dirty="0" smtClean="0"/>
          </a:p>
        </p:txBody>
      </p:sp>
      <p:pic>
        <p:nvPicPr>
          <p:cNvPr id="7" name="圖片 6" descr="太五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5357850" cy="2513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785786" y="214291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溫柔的人有福了！因為他們必承受地土。</a:t>
            </a:r>
            <a:endParaRPr lang="en-US" altLang="zh-TW" sz="30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5</a:t>
            </a:r>
          </a:p>
        </p:txBody>
      </p:sp>
      <p:sp>
        <p:nvSpPr>
          <p:cNvPr id="9" name="向下箭號 8"/>
          <p:cNvSpPr/>
          <p:nvPr/>
        </p:nvSpPr>
        <p:spPr>
          <a:xfrm rot="3079874">
            <a:off x="4737489" y="380589"/>
            <a:ext cx="1106149" cy="3700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rgbClr val="FFFF00"/>
                </a:solidFill>
              </a:rPr>
              <a:t>溫柔的人是弱勢社群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715008" y="2928934"/>
            <a:ext cx="32147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Blessed are </a:t>
            </a:r>
            <a:r>
              <a:rPr lang="en-US" sz="2000" b="1" u="sng" dirty="0" smtClean="0">
                <a:solidFill>
                  <a:srgbClr val="7030A0"/>
                </a:solidFill>
              </a:rPr>
              <a:t>those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who hunger and thirst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for righteousness, 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for they will be </a:t>
            </a:r>
            <a:r>
              <a:rPr lang="en-US" sz="2000" b="1" u="sng" dirty="0" smtClean="0">
                <a:solidFill>
                  <a:srgbClr val="7030A0"/>
                </a:solidFill>
              </a:rPr>
              <a:t>filled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太五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71810"/>
            <a:ext cx="5421562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42844" y="214291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飢渴慕義的人有福了！因為他們必得飽足。太五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6</a:t>
            </a:r>
            <a:endParaRPr lang="zh-TW" altLang="en-US" sz="30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3762388">
            <a:off x="5310647" y="-1083546"/>
            <a:ext cx="1269413" cy="7091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身</a:t>
            </a:r>
            <a:r>
              <a:rPr lang="zh-TW" altLang="en-US" dirty="0" smtClean="0">
                <a:solidFill>
                  <a:srgbClr val="FFFF00"/>
                </a:solidFill>
              </a:rPr>
              <a:t>處</a:t>
            </a:r>
            <a:r>
              <a:rPr lang="zh-TW" altLang="en-US" b="1" dirty="0" smtClean="0">
                <a:solidFill>
                  <a:srgbClr val="FFFF00"/>
                </a:solidFill>
              </a:rPr>
              <a:t>於完全沒公義的社會如飢且渴迫公義國度快來的心</a:t>
            </a:r>
            <a:endParaRPr lang="en-US" altLang="zh-TW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太五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5673096" cy="2531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714348" y="357166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憐恤人的人有福了！因為他們必蒙憐恤。</a:t>
            </a:r>
            <a:endParaRPr lang="en-US" altLang="zh-TW" sz="30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7</a:t>
            </a:r>
          </a:p>
        </p:txBody>
      </p:sp>
      <p:sp>
        <p:nvSpPr>
          <p:cNvPr id="8" name="矩形 7"/>
          <p:cNvSpPr/>
          <p:nvPr/>
        </p:nvSpPr>
        <p:spPr>
          <a:xfrm>
            <a:off x="5857884" y="3500438"/>
            <a:ext cx="3143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7030A0"/>
                </a:solidFill>
              </a:rPr>
              <a:t>Blessed are the merciful, for they will be shown mercy.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</p:txBody>
      </p:sp>
      <p:sp>
        <p:nvSpPr>
          <p:cNvPr id="9" name="向下箭號 8"/>
          <p:cNvSpPr/>
          <p:nvPr/>
        </p:nvSpPr>
        <p:spPr>
          <a:xfrm rot="2905100">
            <a:off x="6104397" y="-208980"/>
            <a:ext cx="866324" cy="4868783"/>
          </a:xfrm>
          <a:prstGeom prst="downArrow">
            <a:avLst>
              <a:gd name="adj1" fmla="val 504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rgbClr val="FFFF00"/>
                </a:solidFill>
              </a:rPr>
              <a:t>憐恤是指金錢上的施捨給別人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41594" y="4000504"/>
            <a:ext cx="3402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Blessed are the </a:t>
            </a:r>
            <a:r>
              <a:rPr lang="en-US" sz="2000" b="1" u="sng" dirty="0" smtClean="0">
                <a:solidFill>
                  <a:srgbClr val="7030A0"/>
                </a:solidFill>
              </a:rPr>
              <a:t>pure in heart</a:t>
            </a:r>
            <a:r>
              <a:rPr lang="en-US" sz="2000" b="1" dirty="0" smtClean="0">
                <a:solidFill>
                  <a:srgbClr val="7030A0"/>
                </a:solidFill>
              </a:rPr>
              <a:t>,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for they will see God.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  <a:p>
            <a:endParaRPr lang="en-US" altLang="zh-TW" sz="2000" b="1" dirty="0" smtClean="0">
              <a:solidFill>
                <a:srgbClr val="7030A0"/>
              </a:solidFill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太五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5564644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00034" y="285728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清心的人有福了！因為他們必得見上帝。</a:t>
            </a:r>
            <a:endParaRPr lang="en-US" altLang="zh-TW" sz="3000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太五</a:t>
            </a:r>
            <a:r>
              <a:rPr lang="en-US" altLang="zh-TW" sz="3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8</a:t>
            </a:r>
            <a:endParaRPr lang="zh-TW" altLang="en-US" sz="3000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向下箭號 6"/>
          <p:cNvSpPr/>
          <p:nvPr/>
        </p:nvSpPr>
        <p:spPr>
          <a:xfrm rot="2992089">
            <a:off x="5757369" y="-660949"/>
            <a:ext cx="1074218" cy="6029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從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內心動機到外在行為都是按神的意思而行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643538" y="3571876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Blessed are the peacemakers, for they will be called </a:t>
            </a:r>
            <a:r>
              <a:rPr lang="en-US" sz="2000" b="1" u="sng" dirty="0" smtClean="0">
                <a:solidFill>
                  <a:srgbClr val="7030A0"/>
                </a:solidFill>
              </a:rPr>
              <a:t>sons</a:t>
            </a:r>
            <a:r>
              <a:rPr lang="en-US" sz="2000" b="1" dirty="0" smtClean="0">
                <a:solidFill>
                  <a:srgbClr val="7030A0"/>
                </a:solidFill>
              </a:rPr>
              <a:t> of God.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(NIV)</a:t>
            </a:r>
          </a:p>
        </p:txBody>
      </p:sp>
      <p:pic>
        <p:nvPicPr>
          <p:cNvPr id="4" name="圖片 3" descr="太五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5604570" cy="2680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285720" y="285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使人和睦的人有福了！因為他們必稱為上帝的兒子。太五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9</a:t>
            </a:r>
          </a:p>
        </p:txBody>
      </p:sp>
      <p:sp>
        <p:nvSpPr>
          <p:cNvPr id="6" name="向下箭號 5"/>
          <p:cNvSpPr/>
          <p:nvPr/>
        </p:nvSpPr>
        <p:spPr>
          <a:xfrm rot="3217861">
            <a:off x="5715917" y="17401"/>
            <a:ext cx="1044330" cy="4788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rgbClr val="FFFF00"/>
                </a:solidFill>
              </a:rPr>
              <a:t>將神的創造圓滿祝福帶到人間</a:t>
            </a:r>
            <a:endParaRPr lang="zh-TW" altLang="en-US" sz="2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5904202" y="3714752"/>
            <a:ext cx="323979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Blessed are </a:t>
            </a:r>
            <a:r>
              <a:rPr lang="en-US" sz="2000" u="sng" dirty="0" smtClean="0">
                <a:solidFill>
                  <a:srgbClr val="7030A0"/>
                </a:solidFill>
              </a:rPr>
              <a:t>those</a:t>
            </a:r>
            <a:r>
              <a:rPr lang="en-US" sz="2000" dirty="0" smtClean="0">
                <a:solidFill>
                  <a:srgbClr val="7030A0"/>
                </a:solidFill>
              </a:rPr>
              <a:t> who are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 persecuted </a:t>
            </a:r>
            <a:r>
              <a:rPr lang="en-US" sz="2000" u="sng" dirty="0" smtClean="0">
                <a:solidFill>
                  <a:srgbClr val="7030A0"/>
                </a:solidFill>
              </a:rPr>
              <a:t>because of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 righteousness, for theirs is 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the kingdom of heaven.</a:t>
            </a:r>
            <a:r>
              <a:rPr lang="en-US" altLang="zh-TW" sz="2000" dirty="0" smtClean="0">
                <a:solidFill>
                  <a:srgbClr val="7030A0"/>
                </a:solidFill>
              </a:rPr>
              <a:t>(NIV)</a:t>
            </a:r>
          </a:p>
          <a:p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9" name="圖片 8" descr="太五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5794414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642910" y="285729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為義受逼迫的人有福了！因為天國是他們的。太五</a:t>
            </a:r>
            <a:r>
              <a:rPr lang="en-US" altLang="zh-TW" sz="30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10</a:t>
            </a:r>
            <a:endParaRPr lang="zh-TW" altLang="en-US" sz="30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向下箭號 5"/>
          <p:cNvSpPr/>
          <p:nvPr/>
        </p:nvSpPr>
        <p:spPr>
          <a:xfrm rot="3355836">
            <a:off x="5693425" y="-241825"/>
            <a:ext cx="1165360" cy="5568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為彰顯天國的公義的價值被邪惡所迫害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72330" y="214290"/>
            <a:ext cx="1857388" cy="6357982"/>
          </a:xfrm>
        </p:spPr>
        <p:txBody>
          <a:bodyPr>
            <a:noAutofit/>
          </a:bodyPr>
          <a:lstStyle/>
          <a:p>
            <a:pPr lvl="0"/>
            <a:r>
              <a:rPr lang="zh-TW" alt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耶穌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說祂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來是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要成全律法，這與耶穌宣講登山寶訓與成全律法對當時的人有何關係？</a:t>
            </a:r>
            <a:b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人群對耶穌的教導反應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如何</a:t>
            </a:r>
            <a:r>
              <a:rPr lang="zh-TW" altLang="en-US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？ </a:t>
            </a:r>
            <a:r>
              <a:rPr lang="en-US" altLang="zh-TW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zh-TW" alt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太七</a:t>
            </a:r>
            <a:r>
              <a:rPr lang="en-US" altLang="zh-TW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28-29</a:t>
            </a:r>
            <a:r>
              <a:rPr lang="en-US" altLang="zh-TW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zh-TW" altLang="en-US" sz="1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0034" y="274638"/>
            <a:ext cx="6286544" cy="601188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耶穌登山寶訓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42853"/>
            <a:ext cx="6801013" cy="66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shalom.xinmedia.com/images/intro_ma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32"/>
            <a:ext cx="68008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00034" y="0"/>
            <a:ext cx="82153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加利利湖、八福山</a:t>
            </a:r>
            <a:endParaRPr lang="en-US" altLang="zh-TW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TW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相關地圖</a:t>
            </a:r>
            <a:endParaRPr lang="zh-TW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加利利海四而環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715304" cy="512640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57158" y="857232"/>
            <a:ext cx="269817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加</a:t>
            </a:r>
            <a:r>
              <a:rPr lang="zh-TW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利利海四面環山</a:t>
            </a:r>
            <a:endParaRPr lang="zh-TW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142852"/>
            <a:ext cx="67633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耶穌為何選擇在八福山宣講登山寶訓呢</a:t>
            </a:r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？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加利利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285860"/>
            <a:ext cx="4363164" cy="47863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28596" y="285728"/>
            <a:ext cx="3571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傳統及神學家推論地理環境有理宣講</a:t>
            </a:r>
            <a:endParaRPr lang="zh-TW" alt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圖片 4" descr="該撤利亞劇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29124" y="1714488"/>
            <a:ext cx="4714876" cy="392909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857752" y="571480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該撒利亞劇場</a:t>
            </a:r>
            <a:endParaRPr lang="en-US" altLang="zh-TW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zh-TW" alt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異曲同功的聲音效果</a:t>
            </a:r>
            <a:endParaRPr lang="en-US" altLang="zh-TW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zh-TW" alt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加利利湖前後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588" y="-19382"/>
            <a:ext cx="10171844" cy="68773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512" y="1428736"/>
            <a:ext cx="15696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總結</a:t>
            </a:r>
            <a:endParaRPr lang="en-US" altLang="zh-TW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43636" y="1428736"/>
            <a:ext cx="178446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多謝</a:t>
            </a:r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zh-TW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20150107_143743.jpg"/>
          <p:cNvPicPr>
            <a:picLocks noChangeAspect="1"/>
          </p:cNvPicPr>
          <p:nvPr/>
        </p:nvPicPr>
        <p:blipFill>
          <a:blip r:embed="rId2" cstate="print"/>
          <a:srcRect t="25071" b="7087"/>
          <a:stretch>
            <a:fillRect/>
          </a:stretch>
        </p:blipFill>
        <p:spPr>
          <a:xfrm flipH="1">
            <a:off x="4786314" y="214290"/>
            <a:ext cx="4137462" cy="3286148"/>
          </a:xfrm>
          <a:prstGeom prst="rect">
            <a:avLst/>
          </a:prstGeom>
        </p:spPr>
      </p:pic>
      <p:pic>
        <p:nvPicPr>
          <p:cNvPr id="2" name="圖片 1" descr="八福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5119792" cy="43883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4282" y="142852"/>
            <a:ext cx="6269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八福山上八福堂後的加利利湖</a:t>
            </a:r>
            <a:endParaRPr lang="zh-TW" alt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http://4.bp.blogspot.com/-sYfokgcQXUk/Uh7G_j2TlRI/AAAAAAAAVA8/Tb0XUaN4h9I/s640/Sea+of+Galilee+from+Mount+Arbel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500694" y="928670"/>
            <a:ext cx="3416320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約旦河水向加利利湖北端流入，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再由南</a:t>
            </a:r>
            <a:r>
              <a:rPr lang="zh-TW" altLang="en-US" b="1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端流出</a:t>
            </a:r>
            <a:endParaRPr lang="zh-TW" altLang="en-US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湖面海拔高度： 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-214 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公尺</a:t>
            </a: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水深：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44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米</a:t>
            </a:r>
          </a:p>
          <a:p>
            <a:r>
              <a:rPr lang="en-US" b="1" u="sng" dirty="0" err="1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湖面長度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： 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21 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公里</a:t>
            </a:r>
          </a:p>
          <a:p>
            <a:r>
              <a:rPr lang="zh-TW" altLang="en-US" b="1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湖面寬度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： 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13 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公里</a:t>
            </a:r>
          </a:p>
          <a:p>
            <a:r>
              <a:rPr lang="zh-TW" altLang="en-US" b="1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容水量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： 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4 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立方公里</a:t>
            </a: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海岸線全長：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48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公里</a:t>
            </a:r>
          </a:p>
          <a:p>
            <a:r>
              <a:rPr lang="en-US" b="1" u="sng" dirty="0" err="1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佔地面</a:t>
            </a:r>
            <a:r>
              <a:rPr lang="zh-TW" altLang="en-US" b="1" u="sng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積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： 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166 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平方公里</a:t>
            </a:r>
            <a:endParaRPr lang="zh-TW" altLang="en-US" b="1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0298" y="0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加利利湖簡介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://4.bp.blogspot.com/-rRflK3TFA8k/Uh7GrEz1wDI/AAAAAAAAVA0/ySfOj8je2nc/s640/Picture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6286512" y="785794"/>
            <a:ext cx="250033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位於海拔以下</a:t>
            </a:r>
            <a:r>
              <a:rPr 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214</a:t>
            </a: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米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兩旁高山象一個大鍋底</a:t>
            </a:r>
            <a:endParaRPr lang="en-US" altLang="zh-TW" sz="16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冷風從西面的地中海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吹向哥蘭高地時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加上太陽的熱力打在湖面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上頭的寒流便被捲下</a:t>
            </a:r>
            <a:endParaRPr lang="en-US" altLang="zh-TW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湖水便突然翻風作浪。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0140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加利利湖地理位置及容易產生風暴原因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a0.att.hudong.com/42/44/19300001373321133413443515158.jpg"/>
          <p:cNvPicPr>
            <a:picLocks noChangeAspect="1" noChangeArrowheads="1"/>
          </p:cNvPicPr>
          <p:nvPr/>
        </p:nvPicPr>
        <p:blipFill>
          <a:blip r:embed="rId2"/>
          <a:srcRect l="4378" t="44167" r="1059"/>
          <a:stretch>
            <a:fillRect/>
          </a:stretch>
        </p:blipFill>
        <p:spPr bwMode="auto">
          <a:xfrm>
            <a:off x="439600" y="3734917"/>
            <a:ext cx="8407676" cy="2980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圖片 3" descr="毛花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071546"/>
            <a:ext cx="3429022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圖片 6" descr="2070980132_89607968e7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62" y="1000124"/>
            <a:ext cx="3333752" cy="2500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2928926" y="1142984"/>
            <a:ext cx="95410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毛花果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72396" y="1071546"/>
            <a:ext cx="6976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橄欖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43306" y="3643314"/>
            <a:ext cx="161775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rgbClr val="7030A0"/>
                </a:solidFill>
              </a:rPr>
              <a:t>鰂魚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彼得魚</a:t>
            </a:r>
            <a:r>
              <a:rPr lang="en-US" altLang="zh-TW" sz="2000" b="1" dirty="0" smtClean="0">
                <a:solidFill>
                  <a:srgbClr val="7030A0"/>
                </a:solidFill>
              </a:rPr>
              <a:t>)</a:t>
            </a:r>
            <a:endParaRPr lang="zh-TW" altLang="en-US" sz="2000" b="1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0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加利利湖的農產品及魚類：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打魚圖片.jpg"/>
          <p:cNvPicPr>
            <a:picLocks noChangeAspect="1"/>
          </p:cNvPicPr>
          <p:nvPr/>
        </p:nvPicPr>
        <p:blipFill>
          <a:blip r:embed="rId2">
            <a:lum bright="10000" contrast="2000"/>
          </a:blip>
          <a:stretch>
            <a:fillRect/>
          </a:stretch>
        </p:blipFill>
        <p:spPr>
          <a:xfrm>
            <a:off x="-58788" y="0"/>
            <a:ext cx="9358313" cy="6858000"/>
          </a:xfrm>
          <a:prstGeom prst="rect">
            <a:avLst/>
          </a:prstGeom>
          <a:effectLst>
            <a:outerShdw blurRad="241300" dist="50800" dir="5400000" algn="ctr" rotWithShape="0">
              <a:srgbClr val="000000">
                <a:alpha val="62000"/>
              </a:srgb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214282" y="1285860"/>
            <a:ext cx="77153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耶穌在加利利呼召四門徒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太四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18-21)</a:t>
            </a:r>
          </a:p>
          <a:p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 平靜風和浪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路八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22-25)</a:t>
            </a:r>
          </a:p>
          <a:p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 耶穌復活後在加利利湖給門徒顯現 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約廿一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1-14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 耶穌呼召彼得牧養主的羊</a:t>
            </a:r>
            <a:endParaRPr lang="en-US" altLang="zh-TW" sz="2600" b="1" dirty="0" smtClean="0">
              <a:solidFill>
                <a:srgbClr val="00206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約廿一</a:t>
            </a:r>
            <a:r>
              <a:rPr lang="en-US" altLang="zh-TW" sz="2600" b="1" dirty="0" smtClean="0">
                <a:solidFill>
                  <a:srgbClr val="002060"/>
                </a:solidFill>
                <a:latin typeface="Adobe 繁黑體 Std B" pitchFamily="34" charset="-120"/>
                <a:ea typeface="Adobe 繁黑體 Std B" pitchFamily="34" charset="-120"/>
              </a:rPr>
              <a:t>15-25)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285852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214290"/>
            <a:ext cx="9212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耶穌與門徒在加利利湖的相遇與承傳</a:t>
            </a:r>
            <a:endParaRPr lang="zh-TW" alt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八福堂.jpg"/>
          <p:cNvPicPr>
            <a:picLocks noChangeAspect="1"/>
          </p:cNvPicPr>
          <p:nvPr/>
        </p:nvPicPr>
        <p:blipFill>
          <a:blip r:embed="rId2"/>
          <a:srcRect b="6684"/>
          <a:stretch>
            <a:fillRect/>
          </a:stretch>
        </p:blipFill>
        <p:spPr>
          <a:xfrm>
            <a:off x="12079" y="1214422"/>
            <a:ext cx="9131921" cy="56435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43438" y="1428736"/>
            <a:ext cx="428628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位於加利行湖北岸的山丘上</a:t>
            </a:r>
            <a:endParaRPr lang="en-US" altLang="zh-TW" sz="24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在拜占庭時期發現教堂遺址</a:t>
            </a:r>
            <a:endParaRPr lang="en-US" altLang="zh-TW" sz="24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TW" sz="24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1938</a:t>
            </a:r>
            <a:r>
              <a:rPr lang="zh-TW" altLang="en-US" sz="2400" b="1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年在此興建八角形教堂</a:t>
            </a:r>
            <a:endParaRPr lang="en-US" altLang="zh-TW" sz="2400" b="1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4480" y="0"/>
            <a:ext cx="576311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八福山的八福堂 </a:t>
            </a:r>
            <a:endParaRPr lang="en-US" altLang="zh-TW" sz="43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TW" altLang="en-US" sz="43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紀念主耶穌的登山寶訓</a:t>
            </a:r>
            <a:endParaRPr lang="zh-TW" altLang="en-US" sz="43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八福堂琪的拉丁文八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365450" cy="42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內容版面配置區 6" descr="八福堂內的拉丁文八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714752"/>
            <a:ext cx="2362978" cy="258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內容版面配置區 3" descr="DSC059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1214422"/>
            <a:ext cx="2768878" cy="156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 descr="壁畫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2104" y="785794"/>
            <a:ext cx="2631896" cy="207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 descr="壁畫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16" y="2428868"/>
            <a:ext cx="1757640" cy="1741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圖片 14" descr="DSC059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2508" y="4786322"/>
            <a:ext cx="2931492" cy="1652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文字方塊 18"/>
          <p:cNvSpPr txBox="1"/>
          <p:nvPr/>
        </p:nvSpPr>
        <p:spPr>
          <a:xfrm>
            <a:off x="6786578" y="285728"/>
            <a:ext cx="2159566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</a:rPr>
              <a:t>苦路十四站壁畫</a:t>
            </a:r>
            <a:endParaRPr lang="zh-TW" altLang="en-US" sz="2200" b="1" dirty="0">
              <a:solidFill>
                <a:srgbClr val="7030A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38049" y="4286256"/>
            <a:ext cx="3005951" cy="43088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</a:rPr>
              <a:t>聖壇前方的珍珠母圖畫</a:t>
            </a:r>
            <a:endParaRPr lang="zh-TW" altLang="en-US" sz="2200" b="1" dirty="0">
              <a:solidFill>
                <a:srgbClr val="7030A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429256" y="785794"/>
            <a:ext cx="748923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/>
            <a:r>
              <a:rPr lang="zh-TW" altLang="en-US" sz="2200" b="1" dirty="0" smtClean="0">
                <a:solidFill>
                  <a:srgbClr val="7030A0"/>
                </a:solidFill>
              </a:rPr>
              <a:t>跪禱</a:t>
            </a:r>
            <a:endParaRPr lang="en-US" altLang="zh-TW" sz="2200" b="1" dirty="0" smtClean="0">
              <a:solidFill>
                <a:srgbClr val="7030A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0496" y="3143248"/>
            <a:ext cx="1595309" cy="430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</a:rPr>
              <a:t>拉丁文八福</a:t>
            </a:r>
            <a:endParaRPr lang="zh-TW" altLang="en-US" sz="2200" b="1" dirty="0">
              <a:solidFill>
                <a:srgbClr val="7030A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2844" y="142852"/>
            <a:ext cx="4859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八福堂四個重點參觀</a:t>
            </a:r>
            <a:endParaRPr lang="zh-TW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856</TotalTime>
  <Words>717</Words>
  <Application>Microsoft Office PowerPoint</Application>
  <PresentationFormat>如螢幕大小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旅程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 耶穌說祂來是要成全律法，這與耶穌宣講登山寶訓與成全律法對當時的人有何關係？ 人群對耶穌的教導反應如何？ (太七28-29)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聖地地理設置</dc:title>
  <dc:creator>Windows 7</dc:creator>
  <cp:lastModifiedBy>Windows 7</cp:lastModifiedBy>
  <cp:revision>97</cp:revision>
  <dcterms:created xsi:type="dcterms:W3CDTF">2015-01-31T02:29:03Z</dcterms:created>
  <dcterms:modified xsi:type="dcterms:W3CDTF">2015-02-06T05:05:25Z</dcterms:modified>
</cp:coreProperties>
</file>